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69"/>
  </p:notesMasterIdLst>
  <p:sldIdLst>
    <p:sldId id="256" r:id="rId2"/>
    <p:sldId id="314" r:id="rId3"/>
    <p:sldId id="257" r:id="rId4"/>
    <p:sldId id="259" r:id="rId5"/>
    <p:sldId id="295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315" r:id="rId16"/>
    <p:sldId id="316" r:id="rId17"/>
    <p:sldId id="317" r:id="rId18"/>
    <p:sldId id="319" r:id="rId19"/>
    <p:sldId id="318" r:id="rId20"/>
    <p:sldId id="268" r:id="rId21"/>
    <p:sldId id="334" r:id="rId22"/>
    <p:sldId id="272" r:id="rId23"/>
    <p:sldId id="273" r:id="rId24"/>
    <p:sldId id="275" r:id="rId25"/>
    <p:sldId id="274" r:id="rId26"/>
    <p:sldId id="279" r:id="rId27"/>
    <p:sldId id="280" r:id="rId28"/>
    <p:sldId id="287" r:id="rId29"/>
    <p:sldId id="284" r:id="rId30"/>
    <p:sldId id="283" r:id="rId31"/>
    <p:sldId id="285" r:id="rId32"/>
    <p:sldId id="286" r:id="rId33"/>
    <p:sldId id="288" r:id="rId34"/>
    <p:sldId id="289" r:id="rId35"/>
    <p:sldId id="290" r:id="rId36"/>
    <p:sldId id="294" r:id="rId37"/>
    <p:sldId id="291" r:id="rId38"/>
    <p:sldId id="292" r:id="rId39"/>
    <p:sldId id="293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7" r:id="rId50"/>
    <p:sldId id="305" r:id="rId51"/>
    <p:sldId id="308" r:id="rId52"/>
    <p:sldId id="309" r:id="rId53"/>
    <p:sldId id="310" r:id="rId54"/>
    <p:sldId id="311" r:id="rId55"/>
    <p:sldId id="312" r:id="rId56"/>
    <p:sldId id="313" r:id="rId57"/>
    <p:sldId id="320" r:id="rId58"/>
    <p:sldId id="321" r:id="rId59"/>
    <p:sldId id="322" r:id="rId60"/>
    <p:sldId id="324" r:id="rId61"/>
    <p:sldId id="325" r:id="rId62"/>
    <p:sldId id="327" r:id="rId63"/>
    <p:sldId id="328" r:id="rId64"/>
    <p:sldId id="329" r:id="rId65"/>
    <p:sldId id="330" r:id="rId66"/>
    <p:sldId id="331" r:id="rId67"/>
    <p:sldId id="332" r:id="rId68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41703-A354-47D3-A6E2-2D0C9B045E4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4856FAC-59D0-4ADF-B567-198668382154}">
      <dgm:prSet phldrT="[Text]"/>
      <dgm:spPr/>
      <dgm:t>
        <a:bodyPr/>
        <a:lstStyle/>
        <a:p>
          <a:pPr rtl="1"/>
          <a:r>
            <a:rPr lang="fa-IR" dirty="0" smtClean="0">
              <a:cs typeface="B Nazanin" panose="00000400000000000000" pitchFamily="2" charset="-78"/>
            </a:rPr>
            <a:t>دپرسیون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CNS</a:t>
          </a:r>
          <a:r>
            <a:rPr lang="en-US" dirty="0" smtClean="0">
              <a:cs typeface="B Nazanin" panose="00000400000000000000" pitchFamily="2" charset="-78"/>
            </a:rPr>
            <a:t>، </a:t>
          </a:r>
          <a:r>
            <a:rPr lang="fa-IR" dirty="0" smtClean="0">
              <a:cs typeface="B Nazanin" panose="00000400000000000000" pitchFamily="2" charset="-78"/>
            </a:rPr>
            <a:t>آتاکسی، تنفس دشوار، گاستریت حاد یا پانکراتیت، بی اشتهایی، درد شدید شکم، استفراغ و اسهال</a:t>
          </a:r>
          <a:endParaRPr lang="en-US" dirty="0">
            <a:cs typeface="B Nazanin" panose="00000400000000000000" pitchFamily="2" charset="-78"/>
          </a:endParaRPr>
        </a:p>
      </dgm:t>
    </dgm:pt>
    <dgm:pt modelId="{428243F0-B98F-4678-9721-0778B95A7D45}" type="parTrans" cxnId="{A01488CC-54E9-4197-9044-7E2D64CB2A4E}">
      <dgm:prSet/>
      <dgm:spPr/>
      <dgm:t>
        <a:bodyPr/>
        <a:lstStyle/>
        <a:p>
          <a:endParaRPr lang="en-US"/>
        </a:p>
      </dgm:t>
    </dgm:pt>
    <dgm:pt modelId="{B4FCA417-6AA0-4BB2-9CED-51A82771AEB7}" type="sibTrans" cxnId="{A01488CC-54E9-4197-9044-7E2D64CB2A4E}">
      <dgm:prSet/>
      <dgm:spPr/>
      <dgm:t>
        <a:bodyPr/>
        <a:lstStyle/>
        <a:p>
          <a:endParaRPr lang="en-US"/>
        </a:p>
      </dgm:t>
    </dgm:pt>
    <dgm:pt modelId="{BF896F99-69C6-4D93-BC09-86C69096B1B6}">
      <dgm:prSet phldrT="[Text]"/>
      <dgm:spPr/>
      <dgm:t>
        <a:bodyPr/>
        <a:lstStyle/>
        <a:p>
          <a:r>
            <a:rPr lang="fa-IR" dirty="0" smtClean="0">
              <a:cs typeface="B Nazanin" panose="00000400000000000000" pitchFamily="2" charset="-78"/>
            </a:rPr>
            <a:t>مرگ در موارد شدید</a:t>
          </a:r>
          <a:endParaRPr lang="en-US" dirty="0">
            <a:cs typeface="B Nazanin" panose="00000400000000000000" pitchFamily="2" charset="-78"/>
          </a:endParaRPr>
        </a:p>
      </dgm:t>
    </dgm:pt>
    <dgm:pt modelId="{BF240B29-39D8-46C1-848C-057A64AF3560}" type="parTrans" cxnId="{73752B43-AD9B-4DED-B18D-9B10DC65237A}">
      <dgm:prSet/>
      <dgm:spPr/>
      <dgm:t>
        <a:bodyPr/>
        <a:lstStyle/>
        <a:p>
          <a:endParaRPr lang="en-US"/>
        </a:p>
      </dgm:t>
    </dgm:pt>
    <dgm:pt modelId="{015C42D3-A823-4496-AA3A-3B7A422D575F}" type="sibTrans" cxnId="{73752B43-AD9B-4DED-B18D-9B10DC65237A}">
      <dgm:prSet/>
      <dgm:spPr/>
      <dgm:t>
        <a:bodyPr/>
        <a:lstStyle/>
        <a:p>
          <a:endParaRPr lang="en-US"/>
        </a:p>
      </dgm:t>
    </dgm:pt>
    <dgm:pt modelId="{317DD290-E1BD-4436-8A6A-6E8BAD7D8232}">
      <dgm:prSet/>
      <dgm:spPr/>
      <dgm:t>
        <a:bodyPr/>
        <a:lstStyle/>
        <a:p>
          <a:r>
            <a:rPr lang="fa-IR" dirty="0" smtClean="0">
              <a:cs typeface="B Nazanin" panose="00000400000000000000" pitchFamily="2" charset="-78"/>
            </a:rPr>
            <a:t>دوره نهفته بدون علامت 12 تا 24 ساعت </a:t>
          </a:r>
          <a:endParaRPr lang="en-US" dirty="0">
            <a:cs typeface="B Nazanin" panose="00000400000000000000" pitchFamily="2" charset="-78"/>
          </a:endParaRPr>
        </a:p>
      </dgm:t>
    </dgm:pt>
    <dgm:pt modelId="{22D49AE6-CBF1-42E8-80D6-E6BB4718E718}" type="parTrans" cxnId="{AD54F151-84C9-4258-B445-73446DA47716}">
      <dgm:prSet/>
      <dgm:spPr/>
      <dgm:t>
        <a:bodyPr/>
        <a:lstStyle/>
        <a:p>
          <a:endParaRPr lang="en-US"/>
        </a:p>
      </dgm:t>
    </dgm:pt>
    <dgm:pt modelId="{9A7A8159-036D-4497-BAFF-CA252B9D2298}" type="sibTrans" cxnId="{AD54F151-84C9-4258-B445-73446DA47716}">
      <dgm:prSet/>
      <dgm:spPr/>
      <dgm:t>
        <a:bodyPr/>
        <a:lstStyle/>
        <a:p>
          <a:endParaRPr lang="en-US"/>
        </a:p>
      </dgm:t>
    </dgm:pt>
    <dgm:pt modelId="{259388AB-AD2B-4876-B603-1E80F5013EFC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Formic acidemia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768A7-9849-48C5-BFF8-3F52EF5B2832}" type="parTrans" cxnId="{2EFE97A5-CE0F-4FB0-A3E8-B438E8289E0B}">
      <dgm:prSet/>
      <dgm:spPr/>
      <dgm:t>
        <a:bodyPr/>
        <a:lstStyle/>
        <a:p>
          <a:endParaRPr lang="en-US"/>
        </a:p>
      </dgm:t>
    </dgm:pt>
    <dgm:pt modelId="{BAF9243E-2713-4F02-A4FE-823373C55336}" type="sibTrans" cxnId="{2EFE97A5-CE0F-4FB0-A3E8-B438E8289E0B}">
      <dgm:prSet/>
      <dgm:spPr/>
      <dgm:t>
        <a:bodyPr/>
        <a:lstStyle/>
        <a:p>
          <a:endParaRPr lang="en-US"/>
        </a:p>
      </dgm:t>
    </dgm:pt>
    <dgm:pt modelId="{75EBACE7-477C-4218-AC6F-684B1DBB16C2}">
      <dgm:prSet/>
      <dgm:spPr/>
      <dgm:t>
        <a:bodyPr/>
        <a:lstStyle/>
        <a:p>
          <a:r>
            <a:rPr lang="fa-IR" dirty="0" smtClean="0">
              <a:cs typeface="B Nazanin" panose="00000400000000000000" pitchFamily="2" charset="-78"/>
            </a:rPr>
            <a:t>اسیدمی فرمیک، سمیت چشمی، کما، ایست تنفسی</a:t>
          </a:r>
          <a:endParaRPr lang="en-US" dirty="0">
            <a:cs typeface="B Nazanin" panose="00000400000000000000" pitchFamily="2" charset="-78"/>
          </a:endParaRPr>
        </a:p>
      </dgm:t>
    </dgm:pt>
    <dgm:pt modelId="{6F23A8B7-FCF3-41A6-81C8-A7130F724E24}" type="parTrans" cxnId="{069478DB-34BE-4EFB-9B06-1C1E416B1A73}">
      <dgm:prSet/>
      <dgm:spPr/>
      <dgm:t>
        <a:bodyPr/>
        <a:lstStyle/>
        <a:p>
          <a:endParaRPr lang="en-US"/>
        </a:p>
      </dgm:t>
    </dgm:pt>
    <dgm:pt modelId="{0525CA99-8BE0-4E9A-B45E-58F957AA206C}" type="sibTrans" cxnId="{069478DB-34BE-4EFB-9B06-1C1E416B1A73}">
      <dgm:prSet/>
      <dgm:spPr/>
      <dgm:t>
        <a:bodyPr/>
        <a:lstStyle/>
        <a:p>
          <a:endParaRPr lang="en-US"/>
        </a:p>
      </dgm:t>
    </dgm:pt>
    <dgm:pt modelId="{3EC13443-915D-42EA-8EE4-135422D373CD}" type="pres">
      <dgm:prSet presAssocID="{99A41703-A354-47D3-A6E2-2D0C9B045E4C}" presName="CompostProcess" presStyleCnt="0">
        <dgm:presLayoutVars>
          <dgm:dir/>
          <dgm:resizeHandles val="exact"/>
        </dgm:presLayoutVars>
      </dgm:prSet>
      <dgm:spPr/>
    </dgm:pt>
    <dgm:pt modelId="{109623EA-90C5-4841-9F9A-68B7F7E943BB}" type="pres">
      <dgm:prSet presAssocID="{99A41703-A354-47D3-A6E2-2D0C9B045E4C}" presName="arrow" presStyleLbl="bgShp" presStyleIdx="0" presStyleCnt="1" custLinFactNeighborX="-13831"/>
      <dgm:spPr/>
    </dgm:pt>
    <dgm:pt modelId="{4333957A-AB79-4064-8CC9-BECE3127AC2F}" type="pres">
      <dgm:prSet presAssocID="{99A41703-A354-47D3-A6E2-2D0C9B045E4C}" presName="linearProcess" presStyleCnt="0"/>
      <dgm:spPr/>
    </dgm:pt>
    <dgm:pt modelId="{0E47AAA9-D50C-41BE-B64C-B9329A7496EE}" type="pres">
      <dgm:prSet presAssocID="{54856FAC-59D0-4ADF-B567-198668382154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29E85-B822-44B1-A120-AE6D69888441}" type="pres">
      <dgm:prSet presAssocID="{B4FCA417-6AA0-4BB2-9CED-51A82771AEB7}" presName="sibTrans" presStyleCnt="0"/>
      <dgm:spPr/>
    </dgm:pt>
    <dgm:pt modelId="{45B310F3-A155-405F-AE55-BF640101D41B}" type="pres">
      <dgm:prSet presAssocID="{317DD290-E1BD-4436-8A6A-6E8BAD7D8232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81AA36-186D-4AF9-99AA-83B3B61D3A14}" type="pres">
      <dgm:prSet presAssocID="{9A7A8159-036D-4497-BAFF-CA252B9D2298}" presName="sibTrans" presStyleCnt="0"/>
      <dgm:spPr/>
    </dgm:pt>
    <dgm:pt modelId="{D58AD95C-3CF5-4996-B0ED-EFCFA509AA32}" type="pres">
      <dgm:prSet presAssocID="{259388AB-AD2B-4876-B603-1E80F5013EFC}" presName="textNode" presStyleLbl="node1" presStyleIdx="2" presStyleCnt="5" custLinFactNeighborX="63002" custLinFactNeighborY="-6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B77FA-3EC8-48C3-87DE-48413DDD2FB8}" type="pres">
      <dgm:prSet presAssocID="{BAF9243E-2713-4F02-A4FE-823373C55336}" presName="sibTrans" presStyleCnt="0"/>
      <dgm:spPr/>
    </dgm:pt>
    <dgm:pt modelId="{8DEDD37B-6A72-484E-9678-4560A5185416}" type="pres">
      <dgm:prSet presAssocID="{75EBACE7-477C-4218-AC6F-684B1DBB16C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854DD-5372-4A3D-B608-270AF393A68F}" type="pres">
      <dgm:prSet presAssocID="{0525CA99-8BE0-4E9A-B45E-58F957AA206C}" presName="sibTrans" presStyleCnt="0"/>
      <dgm:spPr/>
    </dgm:pt>
    <dgm:pt modelId="{9F69011A-D544-400B-9DD6-380403B1F7F0}" type="pres">
      <dgm:prSet presAssocID="{BF896F99-69C6-4D93-BC09-86C69096B1B6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752B43-AD9B-4DED-B18D-9B10DC65237A}" srcId="{99A41703-A354-47D3-A6E2-2D0C9B045E4C}" destId="{BF896F99-69C6-4D93-BC09-86C69096B1B6}" srcOrd="4" destOrd="0" parTransId="{BF240B29-39D8-46C1-848C-057A64AF3560}" sibTransId="{015C42D3-A823-4496-AA3A-3B7A422D575F}"/>
    <dgm:cxn modelId="{30DD77CB-A549-4CBF-9BC3-3998FCA3E5F0}" type="presOf" srcId="{317DD290-E1BD-4436-8A6A-6E8BAD7D8232}" destId="{45B310F3-A155-405F-AE55-BF640101D41B}" srcOrd="0" destOrd="0" presId="urn:microsoft.com/office/officeart/2005/8/layout/hProcess9"/>
    <dgm:cxn modelId="{A01488CC-54E9-4197-9044-7E2D64CB2A4E}" srcId="{99A41703-A354-47D3-A6E2-2D0C9B045E4C}" destId="{54856FAC-59D0-4ADF-B567-198668382154}" srcOrd="0" destOrd="0" parTransId="{428243F0-B98F-4678-9721-0778B95A7D45}" sibTransId="{B4FCA417-6AA0-4BB2-9CED-51A82771AEB7}"/>
    <dgm:cxn modelId="{4E444449-F234-406E-B595-290CEF494B04}" type="presOf" srcId="{BF896F99-69C6-4D93-BC09-86C69096B1B6}" destId="{9F69011A-D544-400B-9DD6-380403B1F7F0}" srcOrd="0" destOrd="0" presId="urn:microsoft.com/office/officeart/2005/8/layout/hProcess9"/>
    <dgm:cxn modelId="{023A4074-2D6B-4B33-ABCF-7A99D4662A99}" type="presOf" srcId="{259388AB-AD2B-4876-B603-1E80F5013EFC}" destId="{D58AD95C-3CF5-4996-B0ED-EFCFA509AA32}" srcOrd="0" destOrd="0" presId="urn:microsoft.com/office/officeart/2005/8/layout/hProcess9"/>
    <dgm:cxn modelId="{2EFE97A5-CE0F-4FB0-A3E8-B438E8289E0B}" srcId="{99A41703-A354-47D3-A6E2-2D0C9B045E4C}" destId="{259388AB-AD2B-4876-B603-1E80F5013EFC}" srcOrd="2" destOrd="0" parTransId="{D1B768A7-9849-48C5-BFF8-3F52EF5B2832}" sibTransId="{BAF9243E-2713-4F02-A4FE-823373C55336}"/>
    <dgm:cxn modelId="{31B00DB1-AE97-409B-AD88-0A71AF3FECA0}" type="presOf" srcId="{99A41703-A354-47D3-A6E2-2D0C9B045E4C}" destId="{3EC13443-915D-42EA-8EE4-135422D373CD}" srcOrd="0" destOrd="0" presId="urn:microsoft.com/office/officeart/2005/8/layout/hProcess9"/>
    <dgm:cxn modelId="{26918E34-729E-4E45-A429-244F77F09837}" type="presOf" srcId="{54856FAC-59D0-4ADF-B567-198668382154}" destId="{0E47AAA9-D50C-41BE-B64C-B9329A7496EE}" srcOrd="0" destOrd="0" presId="urn:microsoft.com/office/officeart/2005/8/layout/hProcess9"/>
    <dgm:cxn modelId="{069478DB-34BE-4EFB-9B06-1C1E416B1A73}" srcId="{99A41703-A354-47D3-A6E2-2D0C9B045E4C}" destId="{75EBACE7-477C-4218-AC6F-684B1DBB16C2}" srcOrd="3" destOrd="0" parTransId="{6F23A8B7-FCF3-41A6-81C8-A7130F724E24}" sibTransId="{0525CA99-8BE0-4E9A-B45E-58F957AA206C}"/>
    <dgm:cxn modelId="{A5AFC028-469B-4BD4-ABB3-6CCFB4D597CB}" type="presOf" srcId="{75EBACE7-477C-4218-AC6F-684B1DBB16C2}" destId="{8DEDD37B-6A72-484E-9678-4560A5185416}" srcOrd="0" destOrd="0" presId="urn:microsoft.com/office/officeart/2005/8/layout/hProcess9"/>
    <dgm:cxn modelId="{AD54F151-84C9-4258-B445-73446DA47716}" srcId="{99A41703-A354-47D3-A6E2-2D0C9B045E4C}" destId="{317DD290-E1BD-4436-8A6A-6E8BAD7D8232}" srcOrd="1" destOrd="0" parTransId="{22D49AE6-CBF1-42E8-80D6-E6BB4718E718}" sibTransId="{9A7A8159-036D-4497-BAFF-CA252B9D2298}"/>
    <dgm:cxn modelId="{6BC70D9B-418A-40F5-BB89-0A4CDB2FC949}" type="presParOf" srcId="{3EC13443-915D-42EA-8EE4-135422D373CD}" destId="{109623EA-90C5-4841-9F9A-68B7F7E943BB}" srcOrd="0" destOrd="0" presId="urn:microsoft.com/office/officeart/2005/8/layout/hProcess9"/>
    <dgm:cxn modelId="{C787B671-B5E1-443B-9FD8-D53961A17C00}" type="presParOf" srcId="{3EC13443-915D-42EA-8EE4-135422D373CD}" destId="{4333957A-AB79-4064-8CC9-BECE3127AC2F}" srcOrd="1" destOrd="0" presId="urn:microsoft.com/office/officeart/2005/8/layout/hProcess9"/>
    <dgm:cxn modelId="{01AC0708-2849-4EF1-B6F4-0A9A490585A9}" type="presParOf" srcId="{4333957A-AB79-4064-8CC9-BECE3127AC2F}" destId="{0E47AAA9-D50C-41BE-B64C-B9329A7496EE}" srcOrd="0" destOrd="0" presId="urn:microsoft.com/office/officeart/2005/8/layout/hProcess9"/>
    <dgm:cxn modelId="{F4D99ADA-48E0-4582-BF34-9DA5AA08E81E}" type="presParOf" srcId="{4333957A-AB79-4064-8CC9-BECE3127AC2F}" destId="{C4229E85-B822-44B1-A120-AE6D69888441}" srcOrd="1" destOrd="0" presId="urn:microsoft.com/office/officeart/2005/8/layout/hProcess9"/>
    <dgm:cxn modelId="{04E632F3-96B0-4AAB-AB8D-997C212224EA}" type="presParOf" srcId="{4333957A-AB79-4064-8CC9-BECE3127AC2F}" destId="{45B310F3-A155-405F-AE55-BF640101D41B}" srcOrd="2" destOrd="0" presId="urn:microsoft.com/office/officeart/2005/8/layout/hProcess9"/>
    <dgm:cxn modelId="{C73F3DC3-D07A-4D88-B0D1-DDCD2BB4A302}" type="presParOf" srcId="{4333957A-AB79-4064-8CC9-BECE3127AC2F}" destId="{CC81AA36-186D-4AF9-99AA-83B3B61D3A14}" srcOrd="3" destOrd="0" presId="urn:microsoft.com/office/officeart/2005/8/layout/hProcess9"/>
    <dgm:cxn modelId="{CDAA5F47-58E3-404C-8E1F-A50C990504BB}" type="presParOf" srcId="{4333957A-AB79-4064-8CC9-BECE3127AC2F}" destId="{D58AD95C-3CF5-4996-B0ED-EFCFA509AA32}" srcOrd="4" destOrd="0" presId="urn:microsoft.com/office/officeart/2005/8/layout/hProcess9"/>
    <dgm:cxn modelId="{AD09BEEE-F6AB-4337-B11E-E2E034A67367}" type="presParOf" srcId="{4333957A-AB79-4064-8CC9-BECE3127AC2F}" destId="{CC6B77FA-3EC8-48C3-87DE-48413DDD2FB8}" srcOrd="5" destOrd="0" presId="urn:microsoft.com/office/officeart/2005/8/layout/hProcess9"/>
    <dgm:cxn modelId="{60FAC931-ADB6-4197-B623-58CEEECF7644}" type="presParOf" srcId="{4333957A-AB79-4064-8CC9-BECE3127AC2F}" destId="{8DEDD37B-6A72-484E-9678-4560A5185416}" srcOrd="6" destOrd="0" presId="urn:microsoft.com/office/officeart/2005/8/layout/hProcess9"/>
    <dgm:cxn modelId="{D9FF0A48-9923-4A49-8CE5-C73EA43A0ED8}" type="presParOf" srcId="{4333957A-AB79-4064-8CC9-BECE3127AC2F}" destId="{5E5854DD-5372-4A3D-B608-270AF393A68F}" srcOrd="7" destOrd="0" presId="urn:microsoft.com/office/officeart/2005/8/layout/hProcess9"/>
    <dgm:cxn modelId="{10309FE5-4837-49B7-9818-2A9D9A4DD57B}" type="presParOf" srcId="{4333957A-AB79-4064-8CC9-BECE3127AC2F}" destId="{9F69011A-D544-400B-9DD6-380403B1F7F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623EA-90C5-4841-9F9A-68B7F7E943BB}">
      <dsp:nvSpPr>
        <dsp:cNvPr id="0" name=""/>
        <dsp:cNvSpPr/>
      </dsp:nvSpPr>
      <dsp:spPr>
        <a:xfrm>
          <a:off x="0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7AAA9-D50C-41BE-B64C-B9329A7496EE}">
      <dsp:nvSpPr>
        <dsp:cNvPr id="0" name=""/>
        <dsp:cNvSpPr/>
      </dsp:nvSpPr>
      <dsp:spPr>
        <a:xfrm>
          <a:off x="3571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Nazanin" panose="00000400000000000000" pitchFamily="2" charset="-78"/>
            </a:rPr>
            <a:t>دپرسیون </a:t>
          </a:r>
          <a:r>
            <a:rPr lang="en-U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CNS</a:t>
          </a:r>
          <a:r>
            <a:rPr lang="en-US" sz="1500" kern="1200" dirty="0" smtClean="0">
              <a:cs typeface="B Nazanin" panose="00000400000000000000" pitchFamily="2" charset="-78"/>
            </a:rPr>
            <a:t>، </a:t>
          </a:r>
          <a:r>
            <a:rPr lang="fa-IR" sz="1500" kern="1200" dirty="0" smtClean="0">
              <a:cs typeface="B Nazanin" panose="00000400000000000000" pitchFamily="2" charset="-78"/>
            </a:rPr>
            <a:t>آتاکسی، تنفس دشوار، گاستریت حاد یا پانکراتیت، بی اشتهایی، درد شدید شکم، استفراغ و اسهال</a:t>
          </a:r>
          <a:endParaRPr lang="en-US" sz="1500" kern="1200" dirty="0">
            <a:cs typeface="B Nazanin" panose="00000400000000000000" pitchFamily="2" charset="-78"/>
          </a:endParaRPr>
        </a:p>
      </dsp:txBody>
      <dsp:txXfrm>
        <a:off x="79807" y="1701836"/>
        <a:ext cx="1409231" cy="2014994"/>
      </dsp:txXfrm>
    </dsp:sp>
    <dsp:sp modelId="{45B310F3-A155-405F-AE55-BF640101D41B}">
      <dsp:nvSpPr>
        <dsp:cNvPr id="0" name=""/>
        <dsp:cNvSpPr/>
      </dsp:nvSpPr>
      <dsp:spPr>
        <a:xfrm>
          <a:off x="1643360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Nazanin" panose="00000400000000000000" pitchFamily="2" charset="-78"/>
            </a:rPr>
            <a:t>دوره نهفته بدون علامت 12 تا 24 ساعت </a:t>
          </a:r>
          <a:endParaRPr lang="en-US" sz="1500" kern="1200" dirty="0">
            <a:cs typeface="B Nazanin" panose="00000400000000000000" pitchFamily="2" charset="-78"/>
          </a:endParaRPr>
        </a:p>
      </dsp:txBody>
      <dsp:txXfrm>
        <a:off x="1719596" y="1701836"/>
        <a:ext cx="1409231" cy="2014994"/>
      </dsp:txXfrm>
    </dsp:sp>
    <dsp:sp modelId="{D58AD95C-3CF5-4996-B0ED-EFCFA509AA32}">
      <dsp:nvSpPr>
        <dsp:cNvPr id="0" name=""/>
        <dsp:cNvSpPr/>
      </dsp:nvSpPr>
      <dsp:spPr>
        <a:xfrm>
          <a:off x="3332343" y="1611945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Formic acidemia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8579" y="1688181"/>
        <a:ext cx="1409231" cy="2014994"/>
      </dsp:txXfrm>
    </dsp:sp>
    <dsp:sp modelId="{8DEDD37B-6A72-484E-9678-4560A5185416}">
      <dsp:nvSpPr>
        <dsp:cNvPr id="0" name=""/>
        <dsp:cNvSpPr/>
      </dsp:nvSpPr>
      <dsp:spPr>
        <a:xfrm>
          <a:off x="4922936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Nazanin" panose="00000400000000000000" pitchFamily="2" charset="-78"/>
            </a:rPr>
            <a:t>اسیدمی فرمیک، سمیت چشمی، کما، ایست تنفسی</a:t>
          </a:r>
          <a:endParaRPr lang="en-US" sz="1500" kern="1200" dirty="0">
            <a:cs typeface="B Nazanin" panose="00000400000000000000" pitchFamily="2" charset="-78"/>
          </a:endParaRPr>
        </a:p>
      </dsp:txBody>
      <dsp:txXfrm>
        <a:off x="4999172" y="1701836"/>
        <a:ext cx="1409231" cy="2014994"/>
      </dsp:txXfrm>
    </dsp:sp>
    <dsp:sp modelId="{9F69011A-D544-400B-9DD6-380403B1F7F0}">
      <dsp:nvSpPr>
        <dsp:cNvPr id="0" name=""/>
        <dsp:cNvSpPr/>
      </dsp:nvSpPr>
      <dsp:spPr>
        <a:xfrm>
          <a:off x="6562724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Nazanin" panose="00000400000000000000" pitchFamily="2" charset="-78"/>
            </a:rPr>
            <a:t>مرگ در موارد شدید</a:t>
          </a:r>
          <a:endParaRPr lang="en-US" sz="1500" kern="1200" dirty="0">
            <a:cs typeface="B Nazanin" panose="00000400000000000000" pitchFamily="2" charset="-78"/>
          </a:endParaRPr>
        </a:p>
      </dsp:txBody>
      <dsp:txXfrm>
        <a:off x="6638960" y="1701836"/>
        <a:ext cx="1409231" cy="201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FCDDF-E883-4794-8CA4-167B3EDD138A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F8DE6-604B-42FF-9186-87874AB54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9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F8DE6-604B-42FF-9186-87874AB54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8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94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82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3604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80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745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999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2558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0293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151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222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514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120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664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483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912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825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037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925E19C-4ABF-4C91-B785-D682FA997622}" type="datetimeFigureOut">
              <a:rPr lang="fa-IR" smtClean="0"/>
              <a:t>18/03/1446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11B39-8753-4C30-BCD9-03EA7665DF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2835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710717"/>
            <a:ext cx="9144000" cy="1023061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cs typeface="B Nazanin" panose="00000400000000000000" pitchFamily="2" charset="-78"/>
              </a:rPr>
              <a:t>مسمومیت با الکل ها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2078" y="4339991"/>
            <a:ext cx="9144000" cy="1655762"/>
          </a:xfrm>
        </p:spPr>
        <p:txBody>
          <a:bodyPr>
            <a:normAutofit lnSpcReduction="10000"/>
          </a:bodyPr>
          <a:lstStyle/>
          <a:p>
            <a:pPr algn="ctr" rtl="1"/>
            <a:r>
              <a:rPr lang="fa-IR" dirty="0" smtClean="0">
                <a:cs typeface="B Nazanin" panose="00000400000000000000" pitchFamily="2" charset="-78"/>
              </a:rPr>
              <a:t>معاونت غذا و دارو دانشگاه علوم پزشکی ایران</a:t>
            </a:r>
          </a:p>
          <a:p>
            <a:pPr algn="ctr" rtl="1"/>
            <a:endParaRPr lang="fa-IR" dirty="0" smtClean="0">
              <a:latin typeface="+mn-lt"/>
              <a:cs typeface="B Nazanin" panose="00000400000000000000" pitchFamily="2" charset="-78"/>
            </a:endParaRPr>
          </a:p>
          <a:p>
            <a:pPr algn="ctr" rtl="1"/>
            <a:r>
              <a:rPr lang="fa-IR" dirty="0" smtClean="0">
                <a:cs typeface="B Nazanin" panose="00000400000000000000" pitchFamily="2" charset="-78"/>
              </a:rPr>
              <a:t>علیرضا </a:t>
            </a:r>
            <a:r>
              <a:rPr lang="fa-IR" dirty="0" smtClean="0">
                <a:cs typeface="B Nazanin" panose="00000400000000000000" pitchFamily="2" charset="-78"/>
              </a:rPr>
              <a:t>نظامی</a:t>
            </a:r>
          </a:p>
          <a:p>
            <a:pPr algn="ctr" rtl="1"/>
            <a:r>
              <a:rPr lang="en-US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fa-I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سم شناسی</a:t>
            </a:r>
            <a:r>
              <a:rPr lang="en-US" dirty="0" smtClean="0"/>
              <a:t> 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73" y="160005"/>
            <a:ext cx="2201451" cy="1944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32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نقش پلی مورفیسم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ALDH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در متابولیسم اتانول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63" y="2426494"/>
            <a:ext cx="80962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نقش جنسیت در متابولیسم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زنان نسبت به الکل حساسیت بیشتری دارند و در سطوح کمتر مصرف نسبت به مردان مرگ و میر بیشتری را نشان می دهند.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میزان فعالیت آنزیم </a:t>
            </a:r>
            <a:r>
              <a:rPr lang="en-US" dirty="0" smtClean="0">
                <a:cs typeface="B Nazanin" panose="00000400000000000000" pitchFamily="2" charset="-78"/>
              </a:rPr>
              <a:t>ADH</a:t>
            </a:r>
            <a:r>
              <a:rPr lang="fa-IR" dirty="0" smtClean="0">
                <a:cs typeface="B Nazanin" panose="00000400000000000000" pitchFamily="2" charset="-78"/>
              </a:rPr>
              <a:t> در معده مردان بیشتر از زنان است (50%)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درصد بیشتر چربی در بدن زنان نسبت به مردان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درصد آب بدن در زنان (</a:t>
            </a:r>
            <a:r>
              <a:rPr lang="fa-IR" dirty="0">
                <a:cs typeface="B Nazanin" panose="00000400000000000000" pitchFamily="2" charset="-78"/>
              </a:rPr>
              <a:t>45-50%</a:t>
            </a:r>
            <a:r>
              <a:rPr lang="fa-IR" dirty="0" smtClean="0">
                <a:cs typeface="B Nazanin" panose="00000400000000000000" pitchFamily="2" charset="-78"/>
              </a:rPr>
              <a:t>) کمتر از مردان (55-65%) است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82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اثرات ناشی از اتانول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406" y="1690688"/>
            <a:ext cx="10515600" cy="4351338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هیپوگلایسمی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↓ گلوکونئوژنز</a:t>
            </a:r>
          </a:p>
          <a:p>
            <a:pPr algn="r" rtl="1"/>
            <a:r>
              <a:rPr lang="en-US" dirty="0" smtClean="0">
                <a:cs typeface="B Nazanin" panose="00000400000000000000" pitchFamily="2" charset="-78"/>
              </a:rPr>
              <a:t>↑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کتوژنز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↑ گلیکوژنولیز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↑  نسبت </a:t>
            </a:r>
            <a:r>
              <a:rPr lang="en-US" dirty="0" smtClean="0">
                <a:cs typeface="B Nazanin" panose="00000400000000000000" pitchFamily="2" charset="-78"/>
              </a:rPr>
              <a:t>NADH/NAD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8" y="1685521"/>
            <a:ext cx="8683530" cy="45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تداخل با دیگر دارو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مهار </a:t>
            </a:r>
            <a:r>
              <a:rPr lang="ar-SA" dirty="0" smtClean="0">
                <a:cs typeface="B Nazanin" panose="00000400000000000000" pitchFamily="2" charset="-78"/>
              </a:rPr>
              <a:t>متابوليسم </a:t>
            </a:r>
            <a:r>
              <a:rPr lang="ar-SA" dirty="0">
                <a:cs typeface="B Nazanin" panose="00000400000000000000" pitchFamily="2" charset="-78"/>
              </a:rPr>
              <a:t>باربيتورات ها و بنزوديازپين ها </a:t>
            </a:r>
            <a:r>
              <a:rPr lang="fa-IR" dirty="0">
                <a:cs typeface="B Nazanin" panose="00000400000000000000" pitchFamily="2" charset="-78"/>
              </a:rPr>
              <a:t>در مصرف مداوم به دليل اشغال سيستم اکسيداسيون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ميکروزومال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اثر سینرژیک با دیگر دارو های سدیت کننده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مهار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ADH</a:t>
            </a:r>
            <a:r>
              <a:rPr lang="fa-IR" dirty="0" smtClean="0">
                <a:cs typeface="B Nazanin" panose="00000400000000000000" pitchFamily="2" charset="-78"/>
              </a:rPr>
              <a:t> معده توسط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بلاکر ها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دی سولفیرام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تداخل با استامینوفن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89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66" y="675053"/>
            <a:ext cx="10153935" cy="57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مسمومیت مزمن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پلی </a:t>
            </a:r>
            <a:r>
              <a:rPr lang="fa-IR" dirty="0" smtClean="0">
                <a:cs typeface="B Nazanin" panose="00000400000000000000" pitchFamily="2" charset="-78"/>
              </a:rPr>
              <a:t>نوروپاتی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انسفالوپاتی ورنیکه, سایکوز </a:t>
            </a:r>
            <a:r>
              <a:rPr lang="fa-IR" dirty="0" smtClean="0">
                <a:cs typeface="B Nazanin" panose="00000400000000000000" pitchFamily="2" charset="-78"/>
              </a:rPr>
              <a:t>کورساکوف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اثرات اندوکرین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سرطان زایی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ناهنجاری های جنینی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5570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et </a:t>
            </a:r>
            <a:r>
              <a:rPr lang="en-US" dirty="0"/>
              <a:t>brain syndrome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sz="1800" dirty="0" smtClean="0"/>
              <a:t>(Wernicke-</a:t>
            </a:r>
            <a:r>
              <a:rPr lang="en-US" sz="1800" dirty="0" err="1" smtClean="0"/>
              <a:t>Korsakoff</a:t>
            </a:r>
            <a:r>
              <a:rPr lang="en-US" sz="1800" dirty="0" smtClean="0"/>
              <a:t> syndrome)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13% از افراد الکلی دیده می شود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از مهمترین علل مرگ و میر در این افراد است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صورت عدم درمان در 10 -20 % موارد ایجاد مرگ می کند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علت اصلی کمبود تیامین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علائم بالینی (گیجی، ناهنجاری های بینایی و آتاکسی)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9110"/>
            <a:ext cx="4719093" cy="2654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762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اختلال عملکرد اندوکرین</a:t>
            </a:r>
            <a:br>
              <a:rPr lang="fa-IR" dirty="0">
                <a:cs typeface="B Nazanin" panose="00000400000000000000" pitchFamily="2" charset="-78"/>
              </a:rPr>
            </a:b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کاهش تولید تستسترون (آتروفي بيضه </a:t>
            </a:r>
            <a:r>
              <a:rPr lang="fa-IR" dirty="0" smtClean="0">
                <a:cs typeface="B Nazanin" panose="00000400000000000000" pitchFamily="2" charset="-78"/>
              </a:rPr>
              <a:t>ها و ژنيكوماستي)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سيكل هاي بدون تخمك گذاري </a:t>
            </a:r>
            <a:r>
              <a:rPr lang="fa-IR" dirty="0" smtClean="0">
                <a:cs typeface="B Nazanin" panose="00000400000000000000" pitchFamily="2" charset="-78"/>
              </a:rPr>
              <a:t>در زنان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زنان الکلی مبتلا به سیروز، آمنوره دیده می شود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سميت مستقيم </a:t>
            </a:r>
            <a:r>
              <a:rPr lang="fa-IR" dirty="0" smtClean="0">
                <a:cs typeface="B Nazanin" panose="00000400000000000000" pitchFamily="2" charset="-78"/>
              </a:rPr>
              <a:t>روي </a:t>
            </a:r>
            <a:r>
              <a:rPr lang="fa-IR" dirty="0">
                <a:cs typeface="B Nazanin" panose="00000400000000000000" pitchFamily="2" charset="-78"/>
              </a:rPr>
              <a:t>استئوبلاست ها, هيپوگنادييسم, كاهش جذب و مصرف كلسيم, افزايش دفع ادراري كلسيم,‌ كاهش فعاليت بدني و پاسخ تغيير يافته ي پاراتورمون به </a:t>
            </a:r>
            <a:r>
              <a:rPr lang="fa-IR" dirty="0" smtClean="0">
                <a:cs typeface="B Nazanin" panose="00000400000000000000" pitchFamily="2" charset="-78"/>
              </a:rPr>
              <a:t>هيپوكلسمي= پوکی استخوان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 افزايش سطح هورمون آدرنوكورتيكوتروف و كورتيزول در برخي افرادالكلي باعث بروز سندرم گوشينگ مي شود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افزایش ليپوژنز كبدي و متابوليز چربي محيطي و جذب كبدي ليپيد هاي در حال </a:t>
            </a:r>
            <a:r>
              <a:rPr lang="fa-IR" dirty="0" smtClean="0">
                <a:cs typeface="B Nazanin" panose="00000400000000000000" pitchFamily="2" charset="-78"/>
              </a:rPr>
              <a:t>گردش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کاهش آزاد سازي ليپوپروتئين هاي كبدي 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افزایش </a:t>
            </a:r>
            <a:r>
              <a:rPr lang="fa-IR" dirty="0">
                <a:cs typeface="B Nazanin" panose="00000400000000000000" pitchFamily="2" charset="-78"/>
              </a:rPr>
              <a:t>تري گليسريد هاي </a:t>
            </a:r>
            <a:r>
              <a:rPr lang="fa-IR" dirty="0" smtClean="0">
                <a:cs typeface="B Nazanin" panose="00000400000000000000" pitchFamily="2" charset="-78"/>
              </a:rPr>
              <a:t>سرمي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مهار وابسته به دوز </a:t>
            </a:r>
            <a:r>
              <a:rPr lang="en-US" dirty="0">
                <a:cs typeface="B Nazanin" panose="00000400000000000000" pitchFamily="2" charset="-78"/>
              </a:rPr>
              <a:t>ADH </a:t>
            </a:r>
          </a:p>
        </p:txBody>
      </p:sp>
    </p:spTree>
    <p:extLst>
      <p:ext uri="{BB962C8B-B14F-4D97-AF65-F5344CB8AC3E}">
        <p14:creationId xmlns:p14="http://schemas.microsoft.com/office/powerpoint/2010/main" val="2727712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سرطان زایی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 افزودنی ها و آلاینده ها در مشروبات الکلی بر سرطان زایی تأثیر می گذارند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القای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CYP2E1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توسط </a:t>
            </a:r>
            <a:r>
              <a:rPr lang="fa-IR" dirty="0">
                <a:cs typeface="B Nazanin" panose="00000400000000000000" pitchFamily="2" charset="-78"/>
              </a:rPr>
              <a:t>اتانول باعث افزایش فعال سازی متابولیکی </a:t>
            </a:r>
            <a:r>
              <a:rPr lang="fa-IR" dirty="0" smtClean="0">
                <a:cs typeface="B Nazanin" panose="00000400000000000000" pitchFamily="2" charset="-78"/>
              </a:rPr>
              <a:t>پروکارسینوژن </a:t>
            </a:r>
            <a:r>
              <a:rPr lang="fa-IR" dirty="0">
                <a:cs typeface="B Nazanin" panose="00000400000000000000" pitchFamily="2" charset="-78"/>
              </a:rPr>
              <a:t>ها می شود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اتانول به عنوان یک حلال برای مواد سرطان زا عمل می کند و جذب آنها را در بافت های دستگاه گوارش فوقانی افزایش می </a:t>
            </a:r>
            <a:r>
              <a:rPr lang="fa-IR" dirty="0" smtClean="0">
                <a:cs typeface="B Nazanin" panose="00000400000000000000" pitchFamily="2" charset="-78"/>
              </a:rPr>
              <a:t>دهد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اتانول بر عملکرد برخی از هورمون ها بر روی بافت های حساس به هورمون تأثیر می گذارد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عملکرد سیستم ایمنی توسط الکل سرکوب می شود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 جذب و فراهمی زیستی مواد مغذی توسط الکل کاهش می یابد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0790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اثرات جنینی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dirty="0">
                <a:cs typeface="B Nazanin" panose="00000400000000000000" pitchFamily="2" charset="-78"/>
              </a:rPr>
              <a:t>الکل در حال حاضر به عنوان عامل اصلی قابل پیشگیری نقص مادرزادی و اختلالات رشدی شناخته شده </a:t>
            </a:r>
            <a:r>
              <a:rPr lang="fa-IR" dirty="0" smtClean="0">
                <a:cs typeface="B Nazanin" panose="00000400000000000000" pitchFamily="2" charset="-78"/>
              </a:rPr>
              <a:t>است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مکانیسم به طور کامل شناسایی نشده است (تجمع استالدهید در مغز، اثر بر گیرنده های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GABA</a:t>
            </a:r>
            <a:r>
              <a:rPr lang="fa-IR" dirty="0" smtClean="0">
                <a:cs typeface="B Nazanin" panose="00000400000000000000" pitchFamily="2" charset="-78"/>
              </a:rPr>
              <a:t> و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NMDA</a:t>
            </a:r>
            <a:r>
              <a:rPr lang="fa-IR" dirty="0" smtClean="0">
                <a:cs typeface="B Nazanin" panose="00000400000000000000" pitchFamily="2" charset="-78"/>
              </a:rPr>
              <a:t>، تغییر بیان ژن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msx2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).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شیوع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</a:t>
            </a:r>
            <a:r>
              <a:rPr lang="fa-IR" dirty="0" smtClean="0">
                <a:cs typeface="B Nazanin" panose="00000400000000000000" pitchFamily="2" charset="-78"/>
              </a:rPr>
              <a:t> بین </a:t>
            </a:r>
            <a:r>
              <a:rPr lang="fa-IR" dirty="0">
                <a:cs typeface="B Nazanin" panose="00000400000000000000" pitchFamily="2" charset="-78"/>
              </a:rPr>
              <a:t>0.5 تا </a:t>
            </a:r>
            <a:r>
              <a:rPr lang="fa-IR" dirty="0" smtClean="0">
                <a:cs typeface="B Nazanin" panose="00000400000000000000" pitchFamily="2" charset="-78"/>
              </a:rPr>
              <a:t>7 </a:t>
            </a:r>
            <a:r>
              <a:rPr lang="fa-IR" dirty="0">
                <a:cs typeface="B Nazanin" panose="00000400000000000000" pitchFamily="2" charset="-78"/>
              </a:rPr>
              <a:t>مورد در هر 1000 </a:t>
            </a:r>
            <a:r>
              <a:rPr lang="fa-IR" dirty="0" smtClean="0">
                <a:cs typeface="B Nazanin" panose="00000400000000000000" pitchFamily="2" charset="-78"/>
              </a:rPr>
              <a:t>تولد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1- عقب </a:t>
            </a:r>
            <a:r>
              <a:rPr lang="fa-IR" dirty="0">
                <a:cs typeface="B Nazanin" panose="00000400000000000000" pitchFamily="2" charset="-78"/>
              </a:rPr>
              <a:t>ماندگی </a:t>
            </a:r>
            <a:r>
              <a:rPr lang="fa-IR" dirty="0" smtClean="0">
                <a:cs typeface="B Nazanin" panose="00000400000000000000" pitchFamily="2" charset="-78"/>
              </a:rPr>
              <a:t>رشدی </a:t>
            </a:r>
            <a:r>
              <a:rPr lang="fa-IR" dirty="0">
                <a:cs typeface="B Nazanin" panose="00000400000000000000" pitchFamily="2" charset="-78"/>
              </a:rPr>
              <a:t>قبل و بعد از </a:t>
            </a:r>
            <a:r>
              <a:rPr lang="fa-IR" dirty="0" smtClean="0">
                <a:cs typeface="B Nazanin" panose="00000400000000000000" pitchFamily="2" charset="-78"/>
              </a:rPr>
              <a:t>تولد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2- ناهنجاری </a:t>
            </a:r>
            <a:r>
              <a:rPr lang="fa-IR" dirty="0">
                <a:cs typeface="B Nazanin" panose="00000400000000000000" pitchFamily="2" charset="-78"/>
              </a:rPr>
              <a:t>های جمجمه ای از جمله </a:t>
            </a:r>
            <a:r>
              <a:rPr lang="fa-IR" dirty="0" smtClean="0">
                <a:cs typeface="B Nazanin" panose="00000400000000000000" pitchFamily="2" charset="-78"/>
              </a:rPr>
              <a:t>میکروسفالی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3-عقب </a:t>
            </a:r>
            <a:r>
              <a:rPr lang="fa-IR" dirty="0">
                <a:cs typeface="B Nazanin" panose="00000400000000000000" pitchFamily="2" charset="-78"/>
              </a:rPr>
              <a:t>ماندگی </a:t>
            </a:r>
            <a:r>
              <a:rPr lang="fa-IR" dirty="0" smtClean="0">
                <a:cs typeface="B Nazanin" panose="00000400000000000000" pitchFamily="2" charset="-78"/>
              </a:rPr>
              <a:t>ذهنی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41" y="3894401"/>
            <a:ext cx="3733800" cy="27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9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205035"/>
            <a:ext cx="11127347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بیشترین </a:t>
            </a:r>
            <a:r>
              <a:rPr lang="fa-IR" dirty="0">
                <a:cs typeface="B Nazanin" panose="00000400000000000000" pitchFamily="2" charset="-78"/>
              </a:rPr>
              <a:t>مسمومیتی که سال‌های اخیر منجر به فوت شده، مسمومیت ناشی از مواد مخدر-محرک و الکل بوده </a:t>
            </a:r>
            <a:r>
              <a:rPr lang="fa-IR" dirty="0" smtClean="0">
                <a:cs typeface="B Nazanin" panose="00000400000000000000" pitchFamily="2" charset="-78"/>
              </a:rPr>
              <a:t>است</a:t>
            </a:r>
            <a:r>
              <a:rPr lang="en-US" dirty="0" smtClean="0">
                <a:cs typeface="B Nazanin" panose="00000400000000000000" pitchFamily="2" charset="-78"/>
              </a:rPr>
              <a:t>.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فقط در سال ۱۴۰۱ نزدیک ۹ هزار و ۵۰۰ مورد مسمومیت منجر به مرگ در ایران رخ داده </a:t>
            </a:r>
            <a:r>
              <a:rPr lang="fa-IR" dirty="0" smtClean="0">
                <a:cs typeface="B Nazanin" panose="00000400000000000000" pitchFamily="2" charset="-78"/>
              </a:rPr>
              <a:t>که حدود </a:t>
            </a:r>
            <a:r>
              <a:rPr lang="fa-IR" dirty="0">
                <a:cs typeface="B Nazanin" panose="00000400000000000000" pitchFamily="2" charset="-78"/>
              </a:rPr>
              <a:t>۶۰ درصد از این موارد </a:t>
            </a:r>
            <a:r>
              <a:rPr lang="fa-IR" dirty="0" smtClean="0">
                <a:cs typeface="B Nazanin" panose="00000400000000000000" pitchFamily="2" charset="-78"/>
              </a:rPr>
              <a:t>مسمومیت به‌علت </a:t>
            </a:r>
            <a:r>
              <a:rPr lang="fa-IR" dirty="0">
                <a:cs typeface="B Nazanin" panose="00000400000000000000" pitchFamily="2" charset="-78"/>
              </a:rPr>
              <a:t>سوءمصرف مواد مخدر و الکل بوده است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در </a:t>
            </a:r>
            <a:r>
              <a:rPr lang="fa-IR" dirty="0">
                <a:cs typeface="B Nazanin" panose="00000400000000000000" pitchFamily="2" charset="-78"/>
              </a:rPr>
              <a:t>شش‌ماه اول سال ۱۴۰۲ هفت درصد از کل مسمومیت‌هایی که منجر به فوت شده، بر اثر مسمومیت با الکل بوده که ۵/۱ درصد نسبت به سال قبل افزایش داشته است.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43" y="4141744"/>
            <a:ext cx="3342067" cy="251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مسمومیت حاد</a:t>
            </a:r>
            <a:endParaRPr lang="en-US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مسمومیت حاد با اتانول به تنهایی به ندرت اتفاق می افتد</a:t>
            </a:r>
          </a:p>
          <a:p>
            <a:pPr algn="r" rtl="1"/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خفیف: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غلظت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1.8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g/L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(نقص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بینایی،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نقص در زمان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واکنش و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هماهنگی،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ناتوانی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عاطفی)</a:t>
            </a:r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متوسط ​​- غلظت 1.8-3.5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g/L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(تکلم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، دوبینی، تاری دید، آتاکسی،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ناهماهنگی،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تعریق، تاکی کاردی، تهوع،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استفراغ)</a:t>
            </a:r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اسیدوز (به ویژه در کودکان)، هیپوگلیسمی و هیپوکالمی </a:t>
            </a:r>
            <a:endParaRPr lang="fa-IR" dirty="0" smtClean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شدید - غلظت 3.5-4.5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g/L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(پوست سرد،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هیپوترمی، افت فشار خون، بی حالی، کما، گشاد شدن مردمک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ها)</a:t>
            </a:r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هیپوگلیسمی شدید، تشنج،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دپرسیون تنفسی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و اسیدوز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متابولیک.</a:t>
            </a:r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آریتمی های قلبی مانند فیبریلاسیون دهلیزی و بلوک دهلیزی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دیده شده است.</a:t>
            </a:r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کشنده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- غلظت &gt; 4.5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g/L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(کما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عمیق،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دپرسیون یا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توقف تنفسی و نارسایی گردش 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خون)</a:t>
            </a:r>
            <a:endParaRPr lang="en-US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24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عوارض قلبی عروقی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13625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کارديوميوپاتي ناشي از الکل همراه با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نارسایی احتقاني قلب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,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ديس ريتمي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,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هيپرتنشن و بيماري شريان هاي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کرونر.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مصرف مزمن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سبب افزایش فشار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سيستولي و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دياستولي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مصرف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حاد اتانول باعث کاهش فشار خون مي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شود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احتمالا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دليل ترکيبي از کاهش مقاومت عروق و کاهش عملکرد قلب مي باشد.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en-US" dirty="0">
                <a:cs typeface="B Nazanin" panose="00000400000000000000" pitchFamily="2" charset="-78"/>
              </a:rPr>
              <a:t>holiday heart </a:t>
            </a:r>
            <a:r>
              <a:rPr lang="en-US" dirty="0" err="1">
                <a:cs typeface="B Nazanin" panose="00000400000000000000" pitchFamily="2" charset="-78"/>
              </a:rPr>
              <a:t>syndrom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1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میوپاتی حاد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نکروز عضلانی حاد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رابدومیولیز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افزایش میوگلوبینوری و </a:t>
            </a:r>
            <a:r>
              <a:rPr lang="en-US" dirty="0" smtClean="0"/>
              <a:t>CK-MM</a:t>
            </a:r>
            <a:endParaRPr lang="fa-IR" dirty="0" smtClean="0"/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نکروز توبولی حاد (افزایش اوره و کراتینین)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18" y="2778034"/>
            <a:ext cx="4045213" cy="235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94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اثرات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گاستریت و ازوفاژیت حاد 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خونریزی گاسترواینتستینال</a:t>
            </a:r>
          </a:p>
          <a:p>
            <a:pPr algn="r" rtl="1"/>
            <a:r>
              <a:rPr lang="en-US" dirty="0" err="1"/>
              <a:t>mallory</a:t>
            </a:r>
            <a:r>
              <a:rPr lang="en-US" dirty="0"/>
              <a:t> </a:t>
            </a:r>
            <a:r>
              <a:rPr lang="en-US" dirty="0" err="1"/>
              <a:t>weiss</a:t>
            </a:r>
            <a:r>
              <a:rPr lang="en-US" dirty="0"/>
              <a:t> </a:t>
            </a:r>
            <a:r>
              <a:rPr lang="en-US" dirty="0" smtClean="0"/>
              <a:t>tear</a:t>
            </a:r>
            <a:endParaRPr lang="fa-IR" dirty="0" smtClean="0"/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هپاتیت و پانکراتیت حاد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557351"/>
            <a:ext cx="3509292" cy="36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تشخیص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تشخیص افتراقی بسیار مشکل</a:t>
            </a:r>
          </a:p>
          <a:p>
            <a:pPr algn="r" rt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</a:t>
            </a:r>
            <a:r>
              <a:rPr lang="fa-IR" dirty="0" smtClean="0">
                <a:cs typeface="B Nazanin" panose="00000400000000000000" pitchFamily="2" charset="-78"/>
              </a:rPr>
              <a:t> در افراد با اختلال هشیاری کمک کننده است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ولی در افراد هوشیار کمکی نمی کند</a:t>
            </a:r>
          </a:p>
          <a:p>
            <a:pPr algn="r" rt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</a:t>
            </a:r>
            <a:r>
              <a:rPr lang="fa-IR" dirty="0" smtClean="0">
                <a:cs typeface="B Nazanin" panose="00000400000000000000" pitchFamily="2" charset="-78"/>
              </a:rPr>
              <a:t> معیاری برای ترخیص نیست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اندازه گیر</a:t>
            </a:r>
            <a:r>
              <a:rPr lang="fa-IR" dirty="0">
                <a:cs typeface="B Nazanin" panose="00000400000000000000" pitchFamily="2" charset="-78"/>
              </a:rPr>
              <a:t>ی</a:t>
            </a:r>
            <a:r>
              <a:rPr lang="fa-IR" dirty="0" smtClean="0">
                <a:cs typeface="B Nazanin" panose="00000400000000000000" pitchFamily="2" charset="-78"/>
              </a:rPr>
              <a:t> از خون وریدی و تنفس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مقادیر تنفسی معمولا کمتر از مقدار خونی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355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درمان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dirty="0" smtClean="0"/>
              <a:t>A-B-C</a:t>
            </a:r>
            <a:endParaRPr lang="fa-IR" dirty="0" smtClean="0"/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انتوباسیون (در صورت ضعیف بودن رفلکس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gag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دکستروز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تیامین (100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منیزیم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تخلیه معده در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</a:t>
            </a:r>
            <a:r>
              <a:rPr lang="fa-IR" dirty="0" smtClean="0">
                <a:cs typeface="B Nazanin" panose="00000400000000000000" pitchFamily="2" charset="-78"/>
              </a:rPr>
              <a:t> بی تاثیر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شارکول فقط در صورت مصرف همزمان با مواد دیگر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2069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0526" y="351477"/>
            <a:ext cx="12367862" cy="1325563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تحمل</a:t>
            </a:r>
            <a:r>
              <a:rPr lang="fa-IR" dirty="0">
                <a:cs typeface="B Nazanin" panose="00000400000000000000" pitchFamily="2" charset="-78"/>
              </a:rPr>
              <a:t>, وابستگي و محروميت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501" y="1479176"/>
            <a:ext cx="10522423" cy="4769223"/>
          </a:xfrm>
        </p:spPr>
        <p:txBody>
          <a:bodyPr>
            <a:normAutofit fontScale="85000" lnSpcReduction="10000"/>
          </a:bodyPr>
          <a:lstStyle/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مكانيسم پيچيده ي سلولي </a:t>
            </a:r>
            <a:r>
              <a:rPr lang="fa-IR" dirty="0" smtClean="0">
                <a:cs typeface="B Nazanin" panose="00000400000000000000" pitchFamily="2" charset="-78"/>
              </a:rPr>
              <a:t>وابستگي</a:t>
            </a:r>
            <a:r>
              <a:rPr lang="fa-IR" dirty="0">
                <a:cs typeface="B Nazanin" panose="00000400000000000000" pitchFamily="2" charset="-78"/>
              </a:rPr>
              <a:t>, تحمل و محروميت به خوبي شناخته نشده. 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Nazanin" panose="00000400000000000000" pitchFamily="2" charset="-78"/>
              </a:rPr>
              <a:t>اتانول </a:t>
            </a:r>
            <a:r>
              <a:rPr lang="fa-IR" dirty="0">
                <a:cs typeface="B Nazanin" panose="00000400000000000000" pitchFamily="2" charset="-78"/>
              </a:rPr>
              <a:t>با فعال سازي رسپتور نوروترانسميتر مهاري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GABA‌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یا </a:t>
            </a:r>
            <a:r>
              <a:rPr lang="fa-IR" dirty="0">
                <a:cs typeface="B Nazanin" panose="00000400000000000000" pitchFamily="2" charset="-78"/>
              </a:rPr>
              <a:t>با مهار رسپتور 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NMDA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‌</a:t>
            </a:r>
            <a:r>
              <a:rPr lang="fa-IR" dirty="0">
                <a:cs typeface="B Nazanin" panose="00000400000000000000" pitchFamily="2" charset="-78"/>
              </a:rPr>
              <a:t>تحريكي,‌ سطح دوپامين را بالا مي </a:t>
            </a:r>
            <a:r>
              <a:rPr lang="fa-IR" dirty="0" smtClean="0">
                <a:cs typeface="B Nazanin" panose="00000400000000000000" pitchFamily="2" charset="-78"/>
              </a:rPr>
              <a:t>برد</a:t>
            </a: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گيرنده ي اوپيوئيدي و سروتونين در اثرات </a:t>
            </a:r>
            <a:r>
              <a:rPr lang="fa-IR" dirty="0" smtClean="0">
                <a:cs typeface="B Nazanin" panose="00000400000000000000" pitchFamily="2" charset="-78"/>
              </a:rPr>
              <a:t>نقش دارند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Nazanin" panose="00000400000000000000" pitchFamily="2" charset="-78"/>
              </a:rPr>
              <a:t>فعال سازی مسیر پاداش 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مصرف مزمن اتانول قدرت مهار نورونی ایجاد شده </a:t>
            </a:r>
            <a:r>
              <a:rPr lang="fa-IR" dirty="0" smtClean="0">
                <a:cs typeface="B Nazanin" panose="00000400000000000000" pitchFamily="2" charset="-78"/>
              </a:rPr>
              <a:t>توسط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GABA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را </a:t>
            </a:r>
            <a:r>
              <a:rPr lang="fa-IR" dirty="0">
                <a:cs typeface="B Nazanin" panose="00000400000000000000" pitchFamily="2" charset="-78"/>
              </a:rPr>
              <a:t>می کاهد (که احتمالا همان اثری است که در ایجاد تحمل مشارکت دارد)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شدت سندرم محروميت به سه فاكتور مهم بستگي دارد: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Nazanin" panose="00000400000000000000" pitchFamily="2" charset="-78"/>
              </a:rPr>
              <a:t>1) </a:t>
            </a:r>
            <a:r>
              <a:rPr lang="fa-IR" dirty="0">
                <a:cs typeface="B Nazanin" panose="00000400000000000000" pitchFamily="2" charset="-78"/>
              </a:rPr>
              <a:t>ميزان </a:t>
            </a:r>
            <a:r>
              <a:rPr lang="fa-IR" dirty="0" smtClean="0">
                <a:cs typeface="B Nazanin" panose="00000400000000000000" pitchFamily="2" charset="-78"/>
              </a:rPr>
              <a:t>مصرف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2) طول مدت </a:t>
            </a:r>
            <a:r>
              <a:rPr lang="fa-IR" dirty="0" smtClean="0">
                <a:cs typeface="B Nazanin" panose="00000400000000000000" pitchFamily="2" charset="-78"/>
              </a:rPr>
              <a:t>مصرف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3) تاريخچه دوره ي محروميت قبلي </a:t>
            </a:r>
            <a:r>
              <a:rPr lang="fa-IR" dirty="0" smtClean="0">
                <a:cs typeface="B Nazanin" panose="00000400000000000000" pitchFamily="2" charset="-78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kindling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94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متانول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413" y="1853248"/>
            <a:ext cx="9626772" cy="4195481"/>
          </a:xfrm>
        </p:spPr>
        <p:txBody>
          <a:bodyPr/>
          <a:lstStyle/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متیل الکل یا </a:t>
            </a:r>
            <a:r>
              <a:rPr lang="fa-IR" dirty="0">
                <a:cs typeface="B Nazanin" panose="00000400000000000000" pitchFamily="2" charset="-78"/>
              </a:rPr>
              <a:t>الکل </a:t>
            </a:r>
            <a:r>
              <a:rPr lang="fa-IR" dirty="0" smtClean="0">
                <a:cs typeface="B Nazanin" panose="00000400000000000000" pitchFamily="2" charset="-78"/>
              </a:rPr>
              <a:t>چوب</a:t>
            </a:r>
          </a:p>
          <a:p>
            <a:pPr algn="just" rtl="1"/>
            <a:r>
              <a:rPr lang="fa-IR" dirty="0">
                <a:cs typeface="B Nazanin" panose="00000400000000000000" pitchFamily="2" charset="-78"/>
              </a:rPr>
              <a:t>مواجهه در جمعیت از طریق مصرف میوه ها، آب میوه ها، سبزیجات و نوشیدنی های الکلی که حاوی پیش سازهای متانول </a:t>
            </a:r>
            <a:r>
              <a:rPr lang="fa-IR" dirty="0" smtClean="0">
                <a:cs typeface="B Nazanin" panose="00000400000000000000" pitchFamily="2" charset="-78"/>
              </a:rPr>
              <a:t>یا </a:t>
            </a:r>
            <a:r>
              <a:rPr lang="fa-IR" dirty="0">
                <a:cs typeface="B Nazanin" panose="00000400000000000000" pitchFamily="2" charset="-78"/>
              </a:rPr>
              <a:t>متانول </a:t>
            </a:r>
            <a:r>
              <a:rPr lang="fa-IR" dirty="0" smtClean="0">
                <a:cs typeface="B Nazanin" panose="00000400000000000000" pitchFamily="2" charset="-78"/>
              </a:rPr>
              <a:t>آزاد </a:t>
            </a:r>
            <a:r>
              <a:rPr lang="fa-IR" dirty="0">
                <a:cs typeface="B Nazanin" panose="00000400000000000000" pitchFamily="2" charset="-78"/>
              </a:rPr>
              <a:t>هستند، رخ می دهد.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مواجهه غیر </a:t>
            </a:r>
            <a:r>
              <a:rPr lang="fa-IR" dirty="0">
                <a:cs typeface="B Nazanin" panose="00000400000000000000" pitchFamily="2" charset="-78"/>
              </a:rPr>
              <a:t>مستقیم از طریق هیدرولیز شیرین کننده مصنوعی، آسپارتام و جذب متعاقب آن </a:t>
            </a:r>
            <a:r>
              <a:rPr lang="fa-IR" dirty="0" smtClean="0">
                <a:cs typeface="B Nazanin" panose="00000400000000000000" pitchFamily="2" charset="-78"/>
              </a:rPr>
              <a:t>از </a:t>
            </a:r>
            <a:r>
              <a:rPr lang="fa-IR" dirty="0">
                <a:cs typeface="B Nazanin" panose="00000400000000000000" pitchFamily="2" charset="-78"/>
              </a:rPr>
              <a:t>روده اتفاق می افتد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 مواجهه بسیار ناچیز از </a:t>
            </a:r>
            <a:r>
              <a:rPr lang="fa-IR" dirty="0">
                <a:cs typeface="B Nazanin" panose="00000400000000000000" pitchFamily="2" charset="-78"/>
              </a:rPr>
              <a:t>طریق هوای محیط و آب </a:t>
            </a:r>
            <a:r>
              <a:rPr lang="fa-IR" dirty="0" smtClean="0">
                <a:cs typeface="B Nazanin" panose="00000400000000000000" pitchFamily="2" charset="-78"/>
              </a:rPr>
              <a:t>آشامیدنی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عامل اصلی مسمومیت مصرف مشروبات الکلی تقلبی است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42" y="3752834"/>
            <a:ext cx="3435255" cy="229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3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TOXICOKINETICS/TOXICODYNAMICS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744" y="1968749"/>
            <a:ext cx="8946541" cy="4195481"/>
          </a:xfrm>
        </p:spPr>
        <p:txBody>
          <a:bodyPr/>
          <a:lstStyle/>
          <a:p>
            <a:pPr algn="just" rtl="1"/>
            <a:r>
              <a:rPr lang="en-US" dirty="0">
                <a:cs typeface="B Nazanin" panose="00000400000000000000" pitchFamily="2" charset="-78"/>
              </a:rPr>
              <a:t> 0.77 </a:t>
            </a:r>
            <a:r>
              <a:rPr lang="en-US" dirty="0" smtClean="0">
                <a:cs typeface="B Nazanin" panose="00000400000000000000" pitchFamily="2" charset="-78"/>
              </a:rPr>
              <a:t>L/kg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smtClean="0">
                <a:cs typeface="B Nazanin" panose="00000400000000000000" pitchFamily="2" charset="-78"/>
              </a:rPr>
              <a:t>VD</a:t>
            </a:r>
          </a:p>
          <a:p>
            <a:pPr algn="just" rtl="1"/>
            <a:r>
              <a:rPr lang="fa-IR" dirty="0">
                <a:cs typeface="B Nazanin" panose="00000400000000000000" pitchFamily="2" charset="-78"/>
              </a:rPr>
              <a:t>نیمه عمر توزیع متانول حدود 8 دقیقه است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اوج </a:t>
            </a:r>
            <a:r>
              <a:rPr lang="fa-IR" dirty="0">
                <a:cs typeface="B Nazanin" panose="00000400000000000000" pitchFamily="2" charset="-78"/>
              </a:rPr>
              <a:t>غلظت سرمی نسبتاً سریع پس از مصرف به دست می آید و سپس کاهش می </a:t>
            </a:r>
            <a:r>
              <a:rPr lang="fa-IR" dirty="0" smtClean="0">
                <a:cs typeface="B Nazanin" panose="00000400000000000000" pitchFamily="2" charset="-78"/>
              </a:rPr>
              <a:t>یابد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دفع کلیوی فرم بدون تغییر بسیار ناچیز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25" y="3930013"/>
            <a:ext cx="4215372" cy="26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متابولیسم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667" t="34023" r="21586" b="21739"/>
          <a:stretch/>
        </p:blipFill>
        <p:spPr>
          <a:xfrm>
            <a:off x="2453992" y="1583140"/>
            <a:ext cx="6711480" cy="48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اتانول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757" y="1853248"/>
            <a:ext cx="8946541" cy="4195481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اثر تخمير شكر يا قند در ميوه ها, سبزيجات و غلات به دست مي آيد.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اتانول به طور معمول توسط انسان سوء مصرف مي شود.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تقريبا 8.2 ميليون نفر در ايالت متحده معتاد به الكل هستند. 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" y="4896427"/>
            <a:ext cx="1913627" cy="1280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603" y="3863764"/>
            <a:ext cx="4594320" cy="2584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97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14" y="133113"/>
            <a:ext cx="2518030" cy="1325563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مسمومیت</a:t>
            </a:r>
            <a:endParaRPr lang="en-US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30169726"/>
              </p:ext>
            </p:extLst>
          </p:nvPr>
        </p:nvGraphicFramePr>
        <p:xfrm>
          <a:off x="476155" y="10324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Callout 4"/>
          <p:cNvSpPr/>
          <p:nvPr/>
        </p:nvSpPr>
        <p:spPr>
          <a:xfrm>
            <a:off x="5604681" y="133113"/>
            <a:ext cx="3493827" cy="1994303"/>
          </a:xfrm>
          <a:prstGeom prst="wedgeEllipseCallout">
            <a:avLst>
              <a:gd name="adj1" fmla="val -38020"/>
              <a:gd name="adj2" fmla="val 713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اختلالات بینایی معمولاً بین 18 تا 48 ساعت پس از مصرف </a:t>
            </a:r>
            <a:r>
              <a:rPr lang="fa-IR" dirty="0" smtClean="0">
                <a:cs typeface="B Nazanin" panose="00000400000000000000" pitchFamily="2" charset="-78"/>
              </a:rPr>
              <a:t>:</a:t>
            </a:r>
          </a:p>
          <a:p>
            <a:pPr algn="ctr"/>
            <a:r>
              <a:rPr lang="fa-IR" dirty="0">
                <a:cs typeface="B Nazanin" panose="00000400000000000000" pitchFamily="2" charset="-78"/>
              </a:rPr>
              <a:t>از فتوفوبی خفیف و مه </a:t>
            </a:r>
            <a:r>
              <a:rPr lang="fa-IR" dirty="0" smtClean="0">
                <a:cs typeface="B Nazanin" panose="00000400000000000000" pitchFamily="2" charset="-78"/>
              </a:rPr>
              <a:t>آلودی </a:t>
            </a:r>
            <a:r>
              <a:rPr lang="fa-IR" dirty="0">
                <a:cs typeface="B Nazanin" panose="00000400000000000000" pitchFamily="2" charset="-78"/>
              </a:rPr>
              <a:t>یا تاری دید تا کاهش چشمگیر بینایی و کوری کامل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079475" y="4988256"/>
            <a:ext cx="2292824" cy="1869744"/>
          </a:xfrm>
          <a:prstGeom prst="wedgeEllipseCallout">
            <a:avLst>
              <a:gd name="adj1" fmla="val -62427"/>
              <a:gd name="adj2" fmla="val -54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دوز خوراکی کشنده </a:t>
            </a:r>
            <a:r>
              <a:rPr lang="fa-IR" dirty="0" smtClean="0">
                <a:cs typeface="B Nazanin" panose="00000400000000000000" pitchFamily="2" charset="-78"/>
              </a:rPr>
              <a:t>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ml/kg </a:t>
            </a:r>
          </a:p>
          <a:p>
            <a:pPr algn="ctr" rtl="1"/>
            <a:r>
              <a:rPr lang="fa-IR" dirty="0">
                <a:cs typeface="B Nazanin" panose="00000400000000000000" pitchFamily="2" charset="-78"/>
              </a:rPr>
              <a:t>کوری و مرگ با دوزهای پایین </a:t>
            </a:r>
            <a:r>
              <a:rPr lang="fa-IR" dirty="0" smtClean="0">
                <a:cs typeface="B Nazanin" panose="00000400000000000000" pitchFamily="2" charset="-78"/>
              </a:rPr>
              <a:t>0.1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ml/kg </a:t>
            </a:r>
          </a:p>
          <a:p>
            <a:pPr algn="ct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9221338" y="1978925"/>
            <a:ext cx="2706805" cy="2333767"/>
          </a:xfrm>
          <a:prstGeom prst="wedgeEllipseCallout">
            <a:avLst>
              <a:gd name="adj1" fmla="val -70024"/>
              <a:gd name="adj2" fmla="val 35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مرگ و میر و شدت اثرات بالینی </a:t>
            </a:r>
            <a:r>
              <a:rPr lang="fa-IR" dirty="0" smtClean="0">
                <a:cs typeface="B Nazanin" panose="00000400000000000000" pitchFamily="2" charset="-78"/>
              </a:rPr>
              <a:t>با </a:t>
            </a:r>
            <a:r>
              <a:rPr lang="fa-IR" dirty="0">
                <a:cs typeface="B Nazanin" panose="00000400000000000000" pitchFamily="2" charset="-78"/>
              </a:rPr>
              <a:t>شدت </a:t>
            </a:r>
            <a:r>
              <a:rPr lang="fa-IR" dirty="0" smtClean="0">
                <a:cs typeface="B Nazanin" panose="00000400000000000000" pitchFamily="2" charset="-78"/>
              </a:rPr>
              <a:t>دپرسیون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CNS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fa-IR" dirty="0">
                <a:cs typeface="B Nazanin" panose="00000400000000000000" pitchFamily="2" charset="-78"/>
              </a:rPr>
              <a:t>هیپرگلیسمی و اسیدوز متابولیک مرتبط است، اما با غلظت متانول سرم ارتباط ندارد.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337481" y="5472752"/>
            <a:ext cx="1542197" cy="996287"/>
          </a:xfrm>
          <a:prstGeom prst="wedgeEllipseCallout">
            <a:avLst>
              <a:gd name="adj1" fmla="val -60656"/>
              <a:gd name="adj2" fmla="val -103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0.5 تا 4 ساعت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9091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سمیت چشمی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737" y="1600706"/>
            <a:ext cx="936452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اختلال میتوکندری در سلول های مولر و گیرنده نوری </a:t>
            </a:r>
            <a:r>
              <a:rPr lang="fa-IR" dirty="0" smtClean="0">
                <a:cs typeface="B Nazanin" panose="00000400000000000000" pitchFamily="2" charset="-78"/>
              </a:rPr>
              <a:t>و اختلال در </a:t>
            </a:r>
            <a:r>
              <a:rPr lang="fa-IR" dirty="0">
                <a:cs typeface="B Nazanin" panose="00000400000000000000" pitchFamily="2" charset="-78"/>
              </a:rPr>
              <a:t>آنزیم میتوکندری تولید کننده انرژی، سیتوکروم </a:t>
            </a:r>
            <a:r>
              <a:rPr lang="en-US" dirty="0" smtClean="0">
                <a:cs typeface="B Nazanin" panose="00000400000000000000" pitchFamily="2" charset="-78"/>
              </a:rPr>
              <a:t>c</a:t>
            </a:r>
            <a:r>
              <a:rPr lang="fa-IR" dirty="0" smtClean="0">
                <a:cs typeface="B Nazanin" panose="00000400000000000000" pitchFamily="2" charset="-78"/>
              </a:rPr>
              <a:t> اکسیداز، تغییر در عملکرد و ساختار سلول های مخروطی و استوانه ای شبکیه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علائم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ادم و پرخونی دیسک بینایی همراه با تغییرات مورفولوژیکی در سر عصب بینایی و قسمت داخل چشمی عصب بینایی دیده می شود.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snowfield 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13" y="3898744"/>
            <a:ext cx="3773166" cy="282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2024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309" y="629904"/>
            <a:ext cx="8857397" cy="58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47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دیگر سمیت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سمیت مغزی: ضایعات گانگلیون و نکروز پوتامن= پارکینسون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سمیت کلیوی: آسیب حاد کلیه ناشی میوگلوبینوری 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ناهنجاری های پاتولوژیک کبد، مری و مخاط معده نیز در برخی موارد کشنده </a:t>
            </a:r>
            <a:r>
              <a:rPr lang="fa-IR" dirty="0" smtClean="0">
                <a:cs typeface="B Nazanin" panose="00000400000000000000" pitchFamily="2" charset="-78"/>
              </a:rPr>
              <a:t>یافت </a:t>
            </a:r>
            <a:r>
              <a:rPr lang="fa-IR" dirty="0">
                <a:cs typeface="B Nazanin" panose="00000400000000000000" pitchFamily="2" charset="-78"/>
              </a:rPr>
              <a:t>می شود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 نارسایی </a:t>
            </a:r>
            <a:r>
              <a:rPr lang="fa-IR" dirty="0">
                <a:cs typeface="B Nazanin" panose="00000400000000000000" pitchFamily="2" charset="-78"/>
              </a:rPr>
              <a:t>کبد در مردان 6.3 برابر بیشتر از زنان رخ </a:t>
            </a:r>
            <a:r>
              <a:rPr lang="fa-IR" dirty="0" smtClean="0">
                <a:cs typeface="B Nazanin" panose="00000400000000000000" pitchFamily="2" charset="-78"/>
              </a:rPr>
              <a:t>می دهد و </a:t>
            </a:r>
            <a:r>
              <a:rPr lang="fa-IR" dirty="0">
                <a:cs typeface="B Nazanin" panose="00000400000000000000" pitchFamily="2" charset="-78"/>
              </a:rPr>
              <a:t>بیشتر قربانیان افراد میانسال </a:t>
            </a:r>
            <a:r>
              <a:rPr lang="fa-IR" dirty="0" smtClean="0">
                <a:cs typeface="B Nazanin" panose="00000400000000000000" pitchFamily="2" charset="-78"/>
              </a:rPr>
              <a:t>هستند.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6395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تست های تشخیصی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اندازه گیری متانول و فرمات سرم در چند ساعت اولیه (</a:t>
            </a:r>
            <a:r>
              <a:rPr lang="en-US" dirty="0">
                <a:cs typeface="B Nazanin" panose="00000400000000000000" pitchFamily="2" charset="-78"/>
              </a:rPr>
              <a:t>25 </a:t>
            </a:r>
            <a:r>
              <a:rPr lang="en-US" dirty="0" smtClean="0">
                <a:cs typeface="B Nazanin" panose="00000400000000000000" pitchFamily="2" charset="-78"/>
              </a:rPr>
              <a:t>mg/dl</a:t>
            </a:r>
            <a:r>
              <a:rPr lang="fa-IR" dirty="0" smtClean="0">
                <a:cs typeface="B Nazanin" panose="00000400000000000000" pitchFamily="2" charset="-78"/>
              </a:rPr>
              <a:t> برای متانول)</a:t>
            </a:r>
          </a:p>
          <a:p>
            <a:pPr algn="r" rtl="1"/>
            <a:r>
              <a:rPr lang="en-US" dirty="0" err="1"/>
              <a:t>Osmol</a:t>
            </a:r>
            <a:r>
              <a:rPr lang="en-US" dirty="0"/>
              <a:t> gap &amp; anion </a:t>
            </a:r>
            <a:r>
              <a:rPr lang="en-US" dirty="0" smtClean="0"/>
              <a:t>gap</a:t>
            </a:r>
            <a:endParaRPr lang="fa-IR" dirty="0" smtClean="0"/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↑ اسیدوز متابولیک - ↑ </a:t>
            </a:r>
            <a:r>
              <a:rPr lang="fa-IR" dirty="0">
                <a:cs typeface="B Nazanin" panose="00000400000000000000" pitchFamily="2" charset="-78"/>
              </a:rPr>
              <a:t>آنیون گپ-↑اسمولارگپ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مهار </a:t>
            </a:r>
            <a:r>
              <a:rPr lang="fa-IR" dirty="0">
                <a:cs typeface="B Nazanin" panose="00000400000000000000" pitchFamily="2" charset="-78"/>
              </a:rPr>
              <a:t>فسفوریلاسیون اکسیداتیو و القای متابولیسم بی </a:t>
            </a:r>
            <a:r>
              <a:rPr lang="fa-IR" dirty="0" smtClean="0">
                <a:cs typeface="B Nazanin" panose="00000400000000000000" pitchFamily="2" charset="-78"/>
              </a:rPr>
              <a:t>هوازی←↑ لاکتات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افت فشار خون و نارسایی اندام </a:t>
            </a:r>
            <a:r>
              <a:rPr lang="fa-IR" dirty="0">
                <a:cs typeface="B Nazanin" panose="00000400000000000000" pitchFamily="2" charset="-78"/>
              </a:rPr>
              <a:t>ها ←↑ </a:t>
            </a:r>
            <a:r>
              <a:rPr lang="fa-IR" dirty="0" smtClean="0">
                <a:cs typeface="B Nazanin" panose="00000400000000000000" pitchFamily="2" charset="-78"/>
              </a:rPr>
              <a:t>لاکتات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اندازه گیری قند خون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0269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درمان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en-US" dirty="0" smtClean="0"/>
              <a:t>A-B-C</a:t>
            </a:r>
          </a:p>
          <a:p>
            <a:pPr marL="0" indent="0" algn="r" rtl="1">
              <a:buNone/>
            </a:pPr>
            <a:r>
              <a:rPr lang="en-US" dirty="0"/>
              <a:t>intubation and mechanical </a:t>
            </a:r>
            <a:r>
              <a:rPr lang="en-US" dirty="0" smtClean="0"/>
              <a:t>ventilation</a:t>
            </a:r>
          </a:p>
          <a:p>
            <a:pPr marL="0" indent="0" algn="r" rtl="1">
              <a:buNone/>
            </a:pPr>
            <a:r>
              <a:rPr lang="fa-IR" dirty="0" smtClean="0"/>
              <a:t>مهمترین کار مهار </a:t>
            </a:r>
            <a:r>
              <a:rPr lang="en-US" dirty="0" smtClean="0"/>
              <a:t>ADH</a:t>
            </a:r>
            <a:r>
              <a:rPr lang="fa-IR" dirty="0" smtClean="0"/>
              <a:t> :</a:t>
            </a:r>
          </a:p>
          <a:p>
            <a:pPr marL="0" indent="0" algn="r" rtl="1">
              <a:buNone/>
            </a:pPr>
            <a:r>
              <a:rPr lang="fa-IR" dirty="0" smtClean="0"/>
              <a:t>1-اتانول</a:t>
            </a:r>
          </a:p>
          <a:p>
            <a:pPr marL="0" indent="0" algn="r" rtl="1">
              <a:buNone/>
            </a:pPr>
            <a:r>
              <a:rPr lang="fa-IR" dirty="0" smtClean="0"/>
              <a:t>2-فومپیزول</a:t>
            </a:r>
          </a:p>
          <a:p>
            <a:pPr marL="0" indent="0" algn="r" rtl="1">
              <a:buNone/>
            </a:pPr>
            <a:r>
              <a:rPr lang="fa-IR" dirty="0" smtClean="0"/>
              <a:t>3-</a:t>
            </a:r>
            <a:r>
              <a:rPr lang="en-US" dirty="0" err="1" smtClean="0"/>
              <a:t>Abacavir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4-</a:t>
            </a:r>
            <a:r>
              <a:rPr lang="en-US" dirty="0"/>
              <a:t>H2 </a:t>
            </a:r>
            <a:r>
              <a:rPr lang="en-US" dirty="0" smtClean="0"/>
              <a:t>blockers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5-</a:t>
            </a:r>
            <a:r>
              <a:rPr lang="en-US" dirty="0"/>
              <a:t>Hemodialysis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98" y="2920622"/>
            <a:ext cx="3082118" cy="30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6" y="0"/>
            <a:ext cx="694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اتیلن گلیکول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611" y="2203043"/>
            <a:ext cx="8946541" cy="4195481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به عنوان ضد یخ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تولید پلاسیتیک و پلی استر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و ...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طعم شیرین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بلع اتفاقی، به منظور خودکشی و یا جایگزینی ارزان برای اتانول!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85" y="3771828"/>
            <a:ext cx="4102649" cy="2626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04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TOXICOKINETICS/TOXICODYNAMICS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جذب گوارشی بسیار سریع و تقریبا کامل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جذب پوستی و ریوی نسبتاً کند و </a:t>
            </a:r>
            <a:r>
              <a:rPr lang="fa-IR" dirty="0" smtClean="0">
                <a:cs typeface="B Nazanin" panose="00000400000000000000" pitchFamily="2" charset="-78"/>
              </a:rPr>
              <a:t>کم‌تر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توزیع در آب بدن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پیک غلظت در 1-4 ساعت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12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متابولیسم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32" t="10928" r="30723" b="10680"/>
          <a:stretch/>
        </p:blipFill>
        <p:spPr>
          <a:xfrm>
            <a:off x="1774210" y="1321065"/>
            <a:ext cx="8134066" cy="553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1676063" cy="6800850"/>
          </a:xfrm>
        </p:spPr>
      </p:pic>
    </p:spTree>
    <p:extLst>
      <p:ext uri="{BB962C8B-B14F-4D97-AF65-F5344CB8AC3E}">
        <p14:creationId xmlns:p14="http://schemas.microsoft.com/office/powerpoint/2010/main" val="15405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علائم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7167"/>
            <a:ext cx="10515600" cy="4834482"/>
          </a:xfrm>
        </p:spPr>
        <p:txBody>
          <a:bodyPr>
            <a:normAutofit fontScale="92500" lnSpcReduction="20000"/>
          </a:bodyPr>
          <a:lstStyle/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علائم بالینی مسمومیت با اتیلن گلیکول معمولاً از یک پیشرفت سه مرحله ای پیروی می کند:</a:t>
            </a: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 مرحله 1: (1-3 ساعت، خود </a:t>
            </a:r>
            <a:r>
              <a:rPr lang="en-US" dirty="0">
                <a:cs typeface="B Nazanin" panose="00000400000000000000" pitchFamily="2" charset="-78"/>
              </a:rPr>
              <a:t>EG</a:t>
            </a:r>
            <a:r>
              <a:rPr lang="fa-IR" dirty="0" smtClean="0">
                <a:cs typeface="B Nazanin" panose="00000400000000000000" pitchFamily="2" charset="-78"/>
              </a:rPr>
              <a:t>) 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علائم </a:t>
            </a:r>
            <a:r>
              <a:rPr lang="fa-IR" dirty="0">
                <a:cs typeface="B Nazanin" panose="00000400000000000000" pitchFamily="2" charset="-78"/>
              </a:rPr>
              <a:t>عصبی، سرگیجه، سردرد، گیجی، آتاکسی، پلی اوری/پلی دیپسی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با </a:t>
            </a:r>
            <a:r>
              <a:rPr lang="fa-IR" dirty="0">
                <a:cs typeface="B Nazanin" panose="00000400000000000000" pitchFamily="2" charset="-78"/>
              </a:rPr>
              <a:t>گذشت زمان، بدن اتیلن گلیکول را به سموم دیگر متابولیزه می کند</a:t>
            </a: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 مرحله 2: (3-6 ساعت، گلیکوآلدئید، اسید گلیکولیک)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تجمع </a:t>
            </a:r>
            <a:r>
              <a:rPr lang="fa-IR" dirty="0">
                <a:cs typeface="B Nazanin" panose="00000400000000000000" pitchFamily="2" charset="-78"/>
              </a:rPr>
              <a:t>این متابولیت ها - اسیدوز متابولیک = تاکی کاردی، فشار خون بالا، هیپرونتیلاسیون، گاهی اوقات کما. کریستال های اگزالات در ادرار (6-8 ساعت)! هیپوکلسمی ممکن است رخ دهد</a:t>
            </a: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Nazanin" panose="00000400000000000000" pitchFamily="2" charset="-78"/>
              </a:rPr>
              <a:t> مرحله 3: (6-48 ساعت) اسید گلیوکسیلیک، اسید اگزالیک، اگزالات کلسیم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ادم </a:t>
            </a:r>
            <a:r>
              <a:rPr lang="fa-IR" dirty="0">
                <a:cs typeface="B Nazanin" panose="00000400000000000000" pitchFamily="2" charset="-78"/>
              </a:rPr>
              <a:t>کلیه + آسیب توسط کریستال ها = نارسایی کلیه اولیگوریک - اورمی، استفراغ، زخم دهان، تشنج، مرگ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16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درمان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مایع </a:t>
            </a:r>
            <a:r>
              <a:rPr lang="fa-IR" dirty="0">
                <a:cs typeface="B Nazanin" panose="00000400000000000000" pitchFamily="2" charset="-78"/>
              </a:rPr>
              <a:t>درمانی سریع و تهاجمی حداقل به مدت 48 ساعت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اتانول </a:t>
            </a:r>
            <a:r>
              <a:rPr lang="fa-IR" dirty="0">
                <a:cs typeface="B Nazanin" panose="00000400000000000000" pitchFamily="2" charset="-78"/>
              </a:rPr>
              <a:t>یا فومپیزول </a:t>
            </a:r>
            <a:r>
              <a:rPr lang="fa-IR" dirty="0" smtClean="0">
                <a:cs typeface="B Nazanin" panose="00000400000000000000" pitchFamily="2" charset="-78"/>
              </a:rPr>
              <a:t>در </a:t>
            </a:r>
            <a:r>
              <a:rPr lang="fa-IR" dirty="0">
                <a:cs typeface="B Nazanin" panose="00000400000000000000" pitchFamily="2" charset="-78"/>
              </a:rPr>
              <a:t>4 ساعت اول کارآمد است </a:t>
            </a:r>
            <a:r>
              <a:rPr lang="fa-IR" dirty="0" smtClean="0">
                <a:cs typeface="B Nazanin" panose="00000400000000000000" pitchFamily="2" charset="-78"/>
              </a:rPr>
              <a:t>(بعد از 4 ساعت متابولیسم انجام شده).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 اتانول (معمولاً به صورت داخل وریدی به صورت محلول 5 یا 10 درصد در دکستروز 5 درصد داده می شود</a:t>
            </a:r>
            <a:r>
              <a:rPr lang="fa-IR" dirty="0" smtClean="0">
                <a:cs typeface="B Nazanin" panose="00000400000000000000" pitchFamily="2" charset="-78"/>
              </a:rPr>
              <a:t>).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همودیالیز</a:t>
            </a:r>
            <a:r>
              <a:rPr lang="fa-IR" dirty="0">
                <a:cs typeface="B Nazanin" panose="00000400000000000000" pitchFamily="2" charset="-78"/>
              </a:rPr>
              <a:t>، بی کربنات، گلوکز، نظارت بر عملکرد قلب و تنفس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2833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14262" y="601639"/>
            <a:ext cx="8825658" cy="3329581"/>
          </a:xfrm>
        </p:spPr>
        <p:txBody>
          <a:bodyPr/>
          <a:lstStyle/>
          <a:p>
            <a:pPr algn="ctr" rtl="1"/>
            <a:r>
              <a:rPr lang="fa-IR" dirty="0" smtClean="0"/>
              <a:t>مسمومیت با اوپیوئید 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02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تاریخچه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2448" y="1507008"/>
            <a:ext cx="9299226" cy="4195481"/>
          </a:xfrm>
        </p:spPr>
        <p:txBody>
          <a:bodyPr>
            <a:normAutofit lnSpcReduction="10000"/>
          </a:bodyPr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ترياك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opium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يكي از قديمي ترين عوامل فارماكولوژي شناخته شده است كه از گياه خشخاش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Papaver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somniferu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a-IR" i="1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fa-IR" i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استخراج مي شود.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سومري ها براي اولين بار فوائد روان درماني عصاره ي غنچه ي نرسيده ي خشخاش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poppy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 را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حدود 4000 سال قبل از ميلاد گزارش كردند.</a:t>
            </a:r>
            <a:r>
              <a:rPr lang="fa-IR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a-IR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سال 1806 مورفين توسط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Serturner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‌ از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ترياك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جدا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شد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جداسازی كدئين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سال 1832 توسط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Robiquet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جداسازی پاپاورين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سال 1848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توسط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Merck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‌ 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cs typeface="B Nazanin" panose="00000400000000000000" pitchFamily="2" charset="-78"/>
              </a:rPr>
              <a:t>سنتز هروئین توسط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Dreser</a:t>
            </a:r>
            <a:r>
              <a:rPr lang="en-US" dirty="0">
                <a:latin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 smtClean="0">
                <a:latin typeface="Calibri" panose="020F0502020204030204" pitchFamily="34" charset="0"/>
                <a:cs typeface="B Nazanin" panose="00000400000000000000" pitchFamily="2" charset="-78"/>
              </a:rPr>
              <a:t> در سال 1898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6603" y="4012441"/>
            <a:ext cx="5445457" cy="2167719"/>
            <a:chOff x="150128" y="3127682"/>
            <a:chExt cx="6246094" cy="2574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3207" r="13824"/>
            <a:stretch/>
          </p:blipFill>
          <p:spPr>
            <a:xfrm>
              <a:off x="150128" y="3129958"/>
              <a:ext cx="2197288" cy="25725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8652"/>
            <a:stretch/>
          </p:blipFill>
          <p:spPr>
            <a:xfrm>
              <a:off x="2347416" y="3127682"/>
              <a:ext cx="1993012" cy="25748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b="8771"/>
            <a:stretch/>
          </p:blipFill>
          <p:spPr>
            <a:xfrm>
              <a:off x="4300722" y="3127683"/>
              <a:ext cx="2095500" cy="2563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425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دسته بندی </a:t>
            </a:r>
            <a:r>
              <a:rPr lang="fa-IR" dirty="0">
                <a:cs typeface="B Nazanin" panose="00000400000000000000" pitchFamily="2" charset="-78"/>
              </a:rPr>
              <a:t>اپيوئيد ها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372" y="1418759"/>
            <a:ext cx="10899798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اپيوئيدهاي طبيعي </a:t>
            </a:r>
            <a:r>
              <a:rPr lang="fa-IR" dirty="0" smtClean="0">
                <a:cs typeface="B Nazanin" panose="00000400000000000000" pitchFamily="2" charset="-78"/>
              </a:rPr>
              <a:t>اگزوژن (</a:t>
            </a:r>
            <a:r>
              <a:rPr lang="fa-IR" dirty="0">
                <a:cs typeface="B Nazanin" panose="00000400000000000000" pitchFamily="2" charset="-78"/>
              </a:rPr>
              <a:t>شامل اپيوئيد هايي است كه از گياه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apaver</a:t>
            </a:r>
            <a:r>
              <a:rPr lang="en-US" u="sng" dirty="0"/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somniferum</a:t>
            </a:r>
            <a:r>
              <a:rPr lang="en-US" dirty="0"/>
              <a:t>  </a:t>
            </a:r>
            <a:r>
              <a:rPr lang="fa-IR" dirty="0"/>
              <a:t> </a:t>
            </a:r>
            <a:r>
              <a:rPr lang="fa-IR" dirty="0">
                <a:cs typeface="B Nazanin" panose="00000400000000000000" pitchFamily="2" charset="-78"/>
              </a:rPr>
              <a:t>به دست مي آيد مثل </a:t>
            </a:r>
            <a:r>
              <a:rPr lang="fa-IR" dirty="0" smtClean="0">
                <a:cs typeface="B Nazanin" panose="00000400000000000000" pitchFamily="2" charset="-78"/>
              </a:rPr>
              <a:t>مورفين)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اپيوئيدهاي سنتزي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 (شامل مولكول هاي پپتيدي و غير پپتيدي)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اپيوئيدهاي </a:t>
            </a:r>
            <a:r>
              <a:rPr lang="fa-IR" dirty="0">
                <a:cs typeface="B Nazanin" panose="00000400000000000000" pitchFamily="2" charset="-78"/>
              </a:rPr>
              <a:t>اندوژن (انكفالين و اندورفين و دي نورفين يا نئواندورفين 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3242864"/>
            <a:ext cx="6297770" cy="36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گیرنده های اپیوئید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853248"/>
            <a:ext cx="10899895" cy="4395151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گیرنده ی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اپیوئیدی </a:t>
            </a:r>
            <a:r>
              <a:rPr lang="fa-IR" dirty="0">
                <a:ea typeface="Calibri" panose="020F0502020204030204" pitchFamily="34" charset="0"/>
              </a:rPr>
              <a:t>μ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(</a:t>
            </a:r>
            <a:r>
              <a:rPr lang="en-US" dirty="0">
                <a:latin typeface="Cambria Math" panose="020405030504060302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OP</a:t>
            </a:r>
            <a:r>
              <a:rPr lang="en-US" baseline="-25000" dirty="0">
                <a:latin typeface="Cambria Math" panose="020405030504060302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3</a:t>
            </a:r>
            <a:r>
              <a:rPr lang="fa-IR" dirty="0" smtClean="0">
                <a:latin typeface="Cambria Math" panose="020405030504060302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): 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دو زیر گروه </a:t>
            </a:r>
            <a:r>
              <a:rPr lang="fa-IR" baseline="-25000" dirty="0">
                <a:latin typeface="Cambria Math" panose="020405030504060302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1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</a:rPr>
              <a:t>μ</a:t>
            </a:r>
            <a:r>
              <a:rPr lang="fa-IR" dirty="0">
                <a:ea typeface="Calibri" panose="020F0502020204030204" pitchFamily="34" charset="0"/>
              </a:rPr>
              <a:t>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baseline="-25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</a:rPr>
              <a:t>μ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تقسیم می شود.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1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</a:rPr>
              <a:t>μ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تقریبا مسئول تمام ویژگی های ضددردی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اپیوئیدها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</a:rPr>
              <a:t>μ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مسئول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عوارض جانبی ناخواسته اپیوئیدها مثل دپرسیون تنفسی و تحرک تاخیری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GI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(تهوع و استفراغ و یبوست) و احتباس ادراری و میوز و برادیکاردی و افوریا و وابستگی فیزیکی</a:t>
            </a:r>
            <a:endParaRPr lang="fa-IR" dirty="0" smtClean="0">
              <a:latin typeface="Cambria Math" panose="020405030504060302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گیرنده ی اپیوئیدی </a:t>
            </a:r>
            <a:r>
              <a:rPr lang="fa-IR" dirty="0">
                <a:ea typeface="Calibri" panose="020F0502020204030204" pitchFamily="34" charset="0"/>
              </a:rPr>
              <a:t>κ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OP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): سه زیر گروه.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آگونیست های </a:t>
            </a:r>
            <a:r>
              <a:rPr lang="fa-IR" dirty="0">
                <a:ea typeface="Calibri" panose="020F0502020204030204" pitchFamily="34" charset="0"/>
              </a:rPr>
              <a:t>κ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یک حالت ضددردی ایجاد می کند که با مکانیسم تحمل یا آنتاگونیست های گیرنده ی 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</a:rPr>
              <a:t>μ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تحت تاثیر قرار نمی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گیرد.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عوارض ناخواسته تحریک </a:t>
            </a:r>
            <a:r>
              <a:rPr lang="fa-IR" dirty="0">
                <a:ea typeface="Calibri" panose="020F0502020204030204" pitchFamily="34" charset="0"/>
              </a:rPr>
              <a:t>κ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شامل دپرسیون تنفسی (کمتر از </a:t>
            </a:r>
            <a:r>
              <a:rPr lang="fa-IR" dirty="0">
                <a:latin typeface="Cambria Math" panose="02040503050406030204" pitchFamily="18" charset="0"/>
                <a:ea typeface="Calibri" panose="020F0502020204030204" pitchFamily="34" charset="0"/>
              </a:rPr>
              <a:t>μ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) , میوز, دیس فوری و تاثیرات سایکومیمتیک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است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گیرنده ی اپیوئیدی </a:t>
            </a:r>
            <a:r>
              <a:rPr lang="fa-IR" dirty="0">
                <a:ea typeface="Calibri" panose="020F0502020204030204" pitchFamily="34" charset="0"/>
              </a:rPr>
              <a:t>δ (</a:t>
            </a:r>
            <a:r>
              <a:rPr lang="fa-IR" baseline="-25000" dirty="0">
                <a:ea typeface="Calibri" panose="020F0502020204030204" pitchFamily="34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OP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ضددرد نخاعی را واسطه گری می کند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گیرنده های اپیوئید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586" y="1853248"/>
            <a:ext cx="894654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همگی از خانواده گیرنده های متصل به پروتئین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a-IR" dirty="0" smtClean="0">
                <a:cs typeface="B Nazanin" panose="00000400000000000000" pitchFamily="2" charset="-78"/>
              </a:rPr>
              <a:t> هستند.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ساختار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پروتئین شامل سه زیر واحد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fa-IR" dirty="0">
                <a:ea typeface="Calibri" panose="020F0502020204030204" pitchFamily="34" charset="0"/>
              </a:rPr>
              <a:t>γ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است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زیر واحد </a:t>
            </a:r>
            <a:r>
              <a:rPr lang="fa-IR" dirty="0">
                <a:ea typeface="Calibri" panose="020F0502020204030204" pitchFamily="34" charset="0"/>
              </a:rPr>
              <a:t>βγ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توانایی فعالسازی سیستم های موثر متنوعی مثل فسفولیپاز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C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, آدنیلات سیکلاز, سایر کانال ها یا پروتئین های ناقل را دارد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0885"/>
          <a:stretch/>
        </p:blipFill>
        <p:spPr>
          <a:xfrm>
            <a:off x="523281" y="3668472"/>
            <a:ext cx="3605388" cy="2852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0929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فارماکوکینتیک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48735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امکان تجویز و مصرف از طرق مختلف وجود دارد (خوراکی،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parenteral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trasdermal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transmucosal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intrathecal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intranasal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intrapulmonary</a:t>
            </a:r>
            <a:r>
              <a:rPr lang="fa-IR" dirty="0" smtClean="0">
                <a:cs typeface="B Nazanin" panose="00000400000000000000" pitchFamily="2" charset="-78"/>
              </a:rPr>
              <a:t>).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میزان، روش و طول مدت مصرف در پی بردن به عواقب مسمومیت و انتخاب بهترین روش درمان </a:t>
            </a:r>
            <a:r>
              <a:rPr lang="fa-IR" dirty="0" smtClean="0">
                <a:cs typeface="B Nazanin" panose="00000400000000000000" pitchFamily="2" charset="-78"/>
              </a:rPr>
              <a:t>بسیار مهم است.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تفاوت در فراهمی زیستی.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پروتئین باندینگ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5172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فارماکوکینتیک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48735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متابولیسم کبدی به فرم </a:t>
            </a:r>
            <a:r>
              <a:rPr lang="fa-IR" dirty="0" smtClean="0">
                <a:cs typeface="B Nazanin" panose="00000400000000000000" pitchFamily="2" charset="-78"/>
              </a:rPr>
              <a:t>های کونژوگاسیون </a:t>
            </a:r>
            <a:r>
              <a:rPr lang="fa-IR" dirty="0">
                <a:cs typeface="B Nazanin" panose="00000400000000000000" pitchFamily="2" charset="-78"/>
              </a:rPr>
              <a:t>, هیدرولیز , اکسیداسیون , یا </a:t>
            </a:r>
            <a:r>
              <a:rPr lang="fa-IR" dirty="0" smtClean="0">
                <a:cs typeface="B Nazanin" panose="00000400000000000000" pitchFamily="2" charset="-78"/>
              </a:rPr>
              <a:t>دآلکیلاسیون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متابولیسم بعضا در بروز سمیت دخیل </a:t>
            </a:r>
            <a:r>
              <a:rPr lang="fa-IR" dirty="0" smtClean="0">
                <a:cs typeface="B Nazanin" panose="00000400000000000000" pitchFamily="2" charset="-78"/>
              </a:rPr>
              <a:t>است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(متابولیسم کدئین به مورفین، متابولیسم مورفین به مورفین 6-گلوکرونید فعالتر, متابولیسم بوپرنورفین به نوربوپرنورفین, متابولیسم مپریدین به نورمپریدین که یک نوروتوکسیک قوی است و متابولیسم پروپوکسی فن به نورپروپوکسی فن که یک کاردیوتوکسیک قوی است</a:t>
            </a:r>
            <a:r>
              <a:rPr lang="fa-IR" dirty="0" smtClean="0">
                <a:cs typeface="B Nazanin" panose="00000400000000000000" pitchFamily="2" charset="-78"/>
              </a:rPr>
              <a:t>.)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دفع عمدتا ادراری، به میزان کمی در چرخه کبدی و روده ای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نقش پلی مورفیسم در متابولیسم و اثرات آن در بروز مسمومیت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7316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366" t="51240" r="28029"/>
          <a:stretch/>
        </p:blipFill>
        <p:spPr>
          <a:xfrm>
            <a:off x="1746915" y="506761"/>
            <a:ext cx="8557146" cy="5027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6788" y="5909479"/>
            <a:ext cx="824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000" dirty="0" smtClean="0">
                <a:cs typeface="B Nazanin" panose="00000400000000000000" pitchFamily="2" charset="-78"/>
              </a:rPr>
              <a:t>افزایش فعالیت آنزیم، افزایش تبدیل کدئین (3 متیل مورفین) به مورفین، افزایش احتمال مسمومیت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740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میزان مصرف در ایران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4230" y="2529436"/>
            <a:ext cx="8946541" cy="4195481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8 درصد جمعیت در طول حیات حداقل یکبار الکل مصرف کرده اند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میزان </a:t>
            </a:r>
            <a:r>
              <a:rPr lang="fa-IR" dirty="0">
                <a:cs typeface="B Nazanin" panose="00000400000000000000" pitchFamily="2" charset="-78"/>
              </a:rPr>
              <a:t>مصرف کنندگان فعلی 4.04</a:t>
            </a:r>
            <a:r>
              <a:rPr lang="fa-IR" dirty="0" smtClean="0">
                <a:cs typeface="B Nazanin" panose="00000400000000000000" pitchFamily="2" charset="-78"/>
              </a:rPr>
              <a:t>%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بیشترین شیوع در سنین 25-34 سال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" y="2340859"/>
            <a:ext cx="5677469" cy="42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02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علائم مسمومیت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2052918"/>
            <a:ext cx="10708826" cy="4195481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علائم کلاسیک مسمومیت (مورفین </a:t>
            </a:r>
            <a:r>
              <a:rPr lang="fa-IR" dirty="0">
                <a:cs typeface="B Nazanin" panose="00000400000000000000" pitchFamily="2" charset="-78"/>
              </a:rPr>
              <a:t>به عنوان پروتایپ گروه اوپیوئید </a:t>
            </a:r>
            <a:r>
              <a:rPr lang="fa-IR" dirty="0" smtClean="0">
                <a:cs typeface="B Nazanin" panose="00000400000000000000" pitchFamily="2" charset="-78"/>
              </a:rPr>
              <a:t>ها)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دپرسیون حالات روانی, دپرسیون تنفسی, میوز وکاهش حرکات </a:t>
            </a:r>
            <a:r>
              <a:rPr lang="fa-IR" dirty="0" smtClean="0">
                <a:cs typeface="B Nazanin" panose="00000400000000000000" pitchFamily="2" charset="-78"/>
              </a:rPr>
              <a:t>روده</a:t>
            </a:r>
          </a:p>
          <a:p>
            <a:pPr marL="457200" indent="-45720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dirty="0" smtClean="0">
                <a:cs typeface="B Nazanin" panose="00000400000000000000" pitchFamily="2" charset="-78"/>
              </a:rPr>
              <a:t>اثرات </a:t>
            </a:r>
            <a:r>
              <a:rPr lang="fa-IR" dirty="0">
                <a:cs typeface="B Nazanin" panose="00000400000000000000" pitchFamily="2" charset="-78"/>
              </a:rPr>
              <a:t>سیستم عصبی </a:t>
            </a:r>
            <a:r>
              <a:rPr lang="fa-IR" dirty="0" smtClean="0">
                <a:cs typeface="B Nazanin" panose="00000400000000000000" pitchFamily="2" charset="-78"/>
              </a:rPr>
              <a:t>مرکزی </a:t>
            </a:r>
          </a:p>
          <a:p>
            <a:pPr marL="457200" indent="-45720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dirty="0" smtClean="0">
                <a:cs typeface="B Nazanin" panose="00000400000000000000" pitchFamily="2" charset="-78"/>
              </a:rPr>
              <a:t>اثرات </a:t>
            </a:r>
            <a:r>
              <a:rPr lang="fa-IR" dirty="0">
                <a:cs typeface="B Nazanin" panose="00000400000000000000" pitchFamily="2" charset="-78"/>
              </a:rPr>
              <a:t>تنفسی </a:t>
            </a:r>
            <a:endParaRPr lang="fa-IR" dirty="0" smtClean="0">
              <a:cs typeface="B Nazanin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dirty="0" smtClean="0">
                <a:cs typeface="B Nazanin" panose="00000400000000000000" pitchFamily="2" charset="-78"/>
              </a:rPr>
              <a:t>تاثیرات </a:t>
            </a:r>
            <a:r>
              <a:rPr lang="fa-IR" dirty="0">
                <a:cs typeface="B Nazanin" panose="00000400000000000000" pitchFamily="2" charset="-78"/>
              </a:rPr>
              <a:t>قلبی </a:t>
            </a:r>
            <a:r>
              <a:rPr lang="fa-IR" dirty="0" smtClean="0">
                <a:cs typeface="B Nazanin" panose="00000400000000000000" pitchFamily="2" charset="-78"/>
              </a:rPr>
              <a:t>عروقی</a:t>
            </a:r>
          </a:p>
          <a:p>
            <a:pPr marL="457200" indent="-45720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dirty="0">
                <a:cs typeface="B Nazanin" panose="00000400000000000000" pitchFamily="2" charset="-78"/>
              </a:rPr>
              <a:t>اثرات </a:t>
            </a:r>
            <a:r>
              <a:rPr lang="fa-IR" dirty="0" smtClean="0">
                <a:cs typeface="B Nazanin" panose="00000400000000000000" pitchFamily="2" charset="-78"/>
              </a:rPr>
              <a:t>گواشی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4418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اثرات سیستم عصبی مرکزی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102" y="1280681"/>
            <a:ext cx="10488003" cy="4195481"/>
          </a:xfrm>
        </p:spPr>
        <p:txBody>
          <a:bodyPr>
            <a:normAutofit fontScale="92500" lnSpcReduction="20000"/>
          </a:bodyPr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5 تا10 میلی گرم از مورفین معمولا بدون تغییر در مود یا حالات روانی در بیمار باعث بروز اثرات ضددردی می شود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یوفوری یا دیس </a:t>
            </a:r>
            <a:r>
              <a:rPr lang="fa-IR" dirty="0" smtClean="0">
                <a:cs typeface="B Nazanin" panose="00000400000000000000" pitchFamily="2" charset="-78"/>
              </a:rPr>
              <a:t>فوری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اثرات بالینی مورفین با افزایش دوز شدیدتر می شود (اثرات ضددردی قوی تر می شود و لتارژی و خواب آلودگی به سمت خواب و کما پیش می رود</a:t>
            </a:r>
            <a:r>
              <a:rPr lang="fa-IR" dirty="0" smtClean="0">
                <a:cs typeface="B Nazanin" panose="00000400000000000000" pitchFamily="2" charset="-78"/>
              </a:rPr>
              <a:t>).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مورفین و بیشتر داروهای مشابه آن باعث انقباض مردمک می شوند. 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پروپوکسی فن یا مپریدین </a:t>
            </a:r>
            <a:r>
              <a:rPr lang="fa-IR" dirty="0" smtClean="0">
                <a:cs typeface="B Nazanin" panose="00000400000000000000" pitchFamily="2" charset="-78"/>
              </a:rPr>
              <a:t>معمولا </a:t>
            </a:r>
            <a:r>
              <a:rPr lang="fa-IR" dirty="0">
                <a:cs typeface="B Nazanin" panose="00000400000000000000" pitchFamily="2" charset="-78"/>
              </a:rPr>
              <a:t>اندازه ی طبیعی مردمک و میدریاز ممکن است در بیمارانی که به شدت مسموم شده اند در اثر آسیب هیپوکسی یا آنوکسی مغز اتفاق افتد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در مسمومیت </a:t>
            </a:r>
            <a:r>
              <a:rPr lang="fa-IR" dirty="0" smtClean="0">
                <a:cs typeface="B Nazanin" panose="00000400000000000000" pitchFamily="2" charset="-78"/>
              </a:rPr>
              <a:t>ترکیبی مثل </a:t>
            </a:r>
            <a:r>
              <a:rPr lang="fa-IR" dirty="0">
                <a:cs typeface="B Nazanin" panose="00000400000000000000" pitchFamily="2" charset="-78"/>
              </a:rPr>
              <a:t>کوکائین و </a:t>
            </a:r>
            <a:r>
              <a:rPr lang="fa-IR" dirty="0" smtClean="0">
                <a:cs typeface="B Nazanin" panose="00000400000000000000" pitchFamily="2" charset="-78"/>
              </a:rPr>
              <a:t>هروئین, </a:t>
            </a:r>
            <a:r>
              <a:rPr lang="fa-IR" dirty="0">
                <a:cs typeface="B Nazanin" panose="00000400000000000000" pitchFamily="2" charset="-78"/>
              </a:rPr>
              <a:t>هروئین </a:t>
            </a:r>
            <a:r>
              <a:rPr lang="fa-IR" dirty="0" smtClean="0">
                <a:cs typeface="B Nazanin" panose="00000400000000000000" pitchFamily="2" charset="-78"/>
              </a:rPr>
              <a:t>و اسکوپولامین, دیفنوکسیلات </a:t>
            </a:r>
            <a:r>
              <a:rPr lang="fa-IR" dirty="0">
                <a:cs typeface="B Nazanin" panose="00000400000000000000" pitchFamily="2" charset="-78"/>
              </a:rPr>
              <a:t>هیدروکلراید و آتروپین سولفات اندازه های متنوعی از مردمک را ایجاد کند 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4996070"/>
            <a:ext cx="2856370" cy="18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اثرات تنفسی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134" y="2052918"/>
            <a:ext cx="894654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نارسایی تنفسی جدی ترین مشکل ناشی از اوردوز اپیوئیدها است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کاهش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حساسیت کمورسپتورهای مدولا در مرکز تنفس نسبت به افزایش فشار دی اکسید کربن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PaCO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) و با تضعیف پاسخ تهویه به هیپوکسی باعث کاهش میزان تهویه می شود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کاهش ترکیبی در تحریک هایپرکاپنیک و هیپوکسیک باعث می شود که تقریبا هیچ محرکی قادر به تحریک تنفس نباشد و در نتیجه آپنه رخ می دهد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تغییر در حجم های ریوی (حجم جاری و حجم دقیقه ای و ...) حتی در دوز های درمانی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تاثیرات قلبی عروقی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975644"/>
            <a:ext cx="10073443" cy="4195481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گشادی آرتریول ها و ونوس ها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کاهش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خفیف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در فشار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خون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به نظر می رسد که هیپوتانسیون با رهایش هیستامین واسطه گری می شود و احتمالا به توانایی غیر اختصاصی اپیوئیدهای ویژه ایی در فعالسازی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G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پروتئین ماست سل ها مربوط است که رهایش ویزیکول های حاوی هیستامین را تحریک می کند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ترکیب آنتاگونیست های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1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در بهبود اثرات همودینامیک اپیوئیدها موثر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باشد.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کاهش در ریت قلبی به دلیل کاهش در تحریک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CNS</a:t>
            </a:r>
            <a:endParaRPr lang="fa-IR" dirty="0" smtClean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آسیب </a:t>
            </a:r>
            <a:r>
              <a:rPr lang="fa-IR" dirty="0" smtClean="0">
                <a:cs typeface="B Nazanin" panose="00000400000000000000" pitchFamily="2" charset="-78"/>
              </a:rPr>
              <a:t>میوکارد به دلیل اوردوز </a:t>
            </a:r>
            <a:r>
              <a:rPr lang="fa-IR" dirty="0">
                <a:cs typeface="B Nazanin" panose="00000400000000000000" pitchFamily="2" charset="-78"/>
              </a:rPr>
              <a:t>اپیوئید و کمای هیپوکسیک طولانی با رها سازی اجزای سلولی در طول رابدومیولیز , اثرات سمی مستقیم یا حساسیت بیش از حد به اپیوئید یا ناخالصی های آن واسطه گری می شود.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98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اثرات </a:t>
            </a:r>
            <a:r>
              <a:rPr lang="fa-IR" dirty="0" smtClean="0">
                <a:cs typeface="B Nazanin" panose="00000400000000000000" pitchFamily="2" charset="-78"/>
              </a:rPr>
              <a:t>گوارشی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تهوع و استفراغ حتی در دوز های </a:t>
            </a:r>
            <a:r>
              <a:rPr lang="fa-IR" dirty="0">
                <a:cs typeface="B Nazanin" panose="00000400000000000000" pitchFamily="2" charset="-78"/>
              </a:rPr>
              <a:t>درمانی (گیرنده ی دوپامین-2  موجود در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CTZ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مدولا )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یبوست ناشی از اپیوئید </a:t>
            </a:r>
            <a:r>
              <a:rPr lang="fa-IR" dirty="0" smtClean="0">
                <a:cs typeface="B Nazanin" panose="00000400000000000000" pitchFamily="2" charset="-78"/>
              </a:rPr>
              <a:t>هم </a:t>
            </a:r>
            <a:r>
              <a:rPr lang="fa-IR" dirty="0">
                <a:cs typeface="B Nazanin" panose="00000400000000000000" pitchFamily="2" charset="-78"/>
              </a:rPr>
              <a:t>در مصرف درمانی و هم در سوء مصرف دیده می شود (گیرنده ی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موجود </a:t>
            </a:r>
            <a:r>
              <a:rPr lang="fa-IR" dirty="0">
                <a:cs typeface="B Nazanin" panose="00000400000000000000" pitchFamily="2" charset="-78"/>
              </a:rPr>
              <a:t>در عضله ی صاف دیواره ی روده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تاخیر </a:t>
            </a:r>
            <a:r>
              <a:rPr lang="fa-IR" dirty="0" smtClean="0">
                <a:cs typeface="B Nazanin" panose="00000400000000000000" pitchFamily="2" charset="-78"/>
              </a:rPr>
              <a:t>در </a:t>
            </a:r>
            <a:r>
              <a:rPr lang="fa-IR" dirty="0">
                <a:cs typeface="B Nazanin" panose="00000400000000000000" pitchFamily="2" charset="-78"/>
              </a:rPr>
              <a:t>انتقال محتویات معده از پیلور و </a:t>
            </a:r>
            <a:r>
              <a:rPr lang="fa-IR" dirty="0" smtClean="0">
                <a:cs typeface="B Nazanin" panose="00000400000000000000" pitchFamily="2" charset="-78"/>
              </a:rPr>
              <a:t>کاهش </a:t>
            </a:r>
            <a:r>
              <a:rPr lang="fa-IR" dirty="0">
                <a:cs typeface="B Nazanin" panose="00000400000000000000" pitchFamily="2" charset="-78"/>
              </a:rPr>
              <a:t>بارز در حرکات پریستالتیک روده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04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درمان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869488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در تمام بیماران کماتوز سمیت اوپیوئیدی باید جزئی از تشخیص افتراقی باشد.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تهویه و اکسیژناسیون موثر </a:t>
            </a:r>
            <a:r>
              <a:rPr lang="fa-IR" dirty="0" smtClean="0">
                <a:cs typeface="B Nazanin" panose="00000400000000000000" pitchFamily="2" charset="-78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BVM</a:t>
            </a:r>
            <a:r>
              <a:rPr lang="fa-IR" dirty="0" smtClean="0">
                <a:cs typeface="B Nazanin" panose="00000400000000000000" pitchFamily="2" charset="-78"/>
              </a:rPr>
              <a:t> به </a:t>
            </a:r>
            <a:r>
              <a:rPr lang="fa-IR" dirty="0">
                <a:cs typeface="B Nazanin" panose="00000400000000000000" pitchFamily="2" charset="-78"/>
              </a:rPr>
              <a:t>همراه تامین اکسیژن 100</a:t>
            </a:r>
            <a:r>
              <a:rPr lang="fa-IR" dirty="0" smtClean="0">
                <a:cs typeface="B Nazanin" panose="00000400000000000000" pitchFamily="2" charset="-78"/>
              </a:rPr>
              <a:t>%)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انتوباسیون داخل تراشه ایی در بیمارانی که در خطر آسپیراسیون هستند یا بیمارانی که به آنتاگونیست اپیوئید جواب نمی دهند توصیه می شود.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سم زدایی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باید </a:t>
            </a:r>
            <a:r>
              <a:rPr lang="fa-IR" dirty="0">
                <a:cs typeface="B Nazanin" panose="00000400000000000000" pitchFamily="2" charset="-78"/>
              </a:rPr>
              <a:t>بعد از </a:t>
            </a:r>
            <a:r>
              <a:rPr lang="fa-IR" dirty="0" smtClean="0">
                <a:cs typeface="B Nazanin" panose="00000400000000000000" pitchFamily="2" charset="-78"/>
              </a:rPr>
              <a:t>تثبیت علائم </a:t>
            </a:r>
            <a:r>
              <a:rPr lang="fa-IR" dirty="0">
                <a:cs typeface="B Nazanin" panose="00000400000000000000" pitchFamily="2" charset="-78"/>
              </a:rPr>
              <a:t>حیاتی مد نظر </a:t>
            </a:r>
            <a:r>
              <a:rPr lang="fa-IR" dirty="0" smtClean="0">
                <a:cs typeface="B Nazanin" panose="00000400000000000000" pitchFamily="2" charset="-78"/>
              </a:rPr>
              <a:t>باشد (حتی تا چند ساعت بعد از مصرف هم موثرند!).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لاواژ معده در بیمارانی که </a:t>
            </a:r>
            <a:r>
              <a:rPr lang="fa-IR" dirty="0" smtClean="0">
                <a:cs typeface="B Nazanin" panose="00000400000000000000" pitchFamily="2" charset="-78"/>
              </a:rPr>
              <a:t>به نالوکسان </a:t>
            </a:r>
            <a:r>
              <a:rPr lang="fa-IR" dirty="0">
                <a:cs typeface="B Nazanin" panose="00000400000000000000" pitchFamily="2" charset="-78"/>
              </a:rPr>
              <a:t>جواب نمی </a:t>
            </a:r>
            <a:r>
              <a:rPr lang="fa-IR" dirty="0" smtClean="0">
                <a:cs typeface="B Nazanin" panose="00000400000000000000" pitchFamily="2" charset="-78"/>
              </a:rPr>
              <a:t>دهند یا مشکوک </a:t>
            </a:r>
            <a:r>
              <a:rPr lang="fa-IR" dirty="0">
                <a:cs typeface="B Nazanin" panose="00000400000000000000" pitchFamily="2" charset="-78"/>
              </a:rPr>
              <a:t>به اوردوز مخلوط </a:t>
            </a:r>
            <a:r>
              <a:rPr lang="fa-IR" dirty="0" smtClean="0">
                <a:cs typeface="B Nazanin" panose="00000400000000000000" pitchFamily="2" charset="-78"/>
              </a:rPr>
              <a:t>هستند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43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نالوکسان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1" y="1357459"/>
            <a:ext cx="11694016" cy="4966067"/>
          </a:xfrm>
        </p:spPr>
        <p:txBody>
          <a:bodyPr>
            <a:normAutofit/>
          </a:bodyPr>
          <a:lstStyle/>
          <a:p>
            <a:pPr algn="just" rtl="1">
              <a:lnSpc>
                <a:spcPct val="160000"/>
              </a:lnSpc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نالوکسان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 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آنتاگونیست رقابتی اپیوئیدها در گیرنده های 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μ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δ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κ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است و تمایل آن به 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μ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بیشتر از 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δ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κ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است. 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نالوکسان می تواند اثرات ضددردی و دپرسیون تنفسی ومیوز و هیپورفلکسی و اثرات قلبی عروقی مسمومیت با اپیوئیدها را برطرف کند. همینطور می تواند به استفراغ ناشی از اپیوئیدها پایان دهد. 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هدف 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نالوکسان درمانی ایجاد دوباره ی تهویه ی خودبه خود و کافی و رفلکس های راههای هوایی در حد نرمال بدون ایجاد سندرم محرومیت حاد است. 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دوز معقول برای شروع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نالوکسان 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افرادی که احتمالا وابسته به اپیوئیدها هستند, 0.05 تا 0.1 میلی گرم است 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برای اپیوئیدهای با قدرت بالا (مانند فنتانیل و آنالوگ هایش) یا اپیوئیدهایی که تمایل بالا برای گیرنده ی 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δ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</a:t>
            </a:r>
            <a:r>
              <a:rPr lang="fa-IR" sz="1600" dirty="0">
                <a:ea typeface="Calibri" panose="020F0502020204030204" pitchFamily="34" charset="0"/>
                <a:cs typeface="B Nazanin" panose="00000400000000000000" pitchFamily="2" charset="-78"/>
              </a:rPr>
              <a:t>κ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دارند (مثل پنتازوسین و پروپوکسی فن), نالوکسان بیشتری برای آنتاگونیزه کردن اثرات اپیوئیدی نیاز خواهد بود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sz="1600" dirty="0">
                <a:cs typeface="B Nazanin" panose="00000400000000000000" pitchFamily="2" charset="-78"/>
              </a:rPr>
              <a:t>بلوس های تکراری نالوکسان ممکن است هر 20 تا 60 دقیقه نیاز باشد چون نیمه عمر حذف آن (60 تا 90 دقیقه) کوتاه تر از اغلب اپیوئیدها است. </a:t>
            </a:r>
            <a:endParaRPr lang="en-US" sz="16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5" y="4987750"/>
            <a:ext cx="2465231" cy="164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18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fa-IR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ماری جوانا 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586" y="2100337"/>
            <a:ext cx="8946541" cy="4195481"/>
          </a:xfrm>
        </p:spPr>
        <p:txBody>
          <a:bodyPr/>
          <a:lstStyle/>
          <a:p>
            <a:pPr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پرمصرف ترین داروی قاچاق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این گیاه قرن هاست که استفاده می‌شود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این گیاه حاوی صدها نوع از ترکیبات شیمیایی از جمله چندین کانابینوئید است</a:t>
            </a:r>
          </a:p>
          <a:p>
            <a:pPr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اصلی ترین ماده موثره تتراهیدرو کانابینول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</a:p>
          <a:p>
            <a:pPr algn="r" rt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01" y="1376627"/>
            <a:ext cx="4103469" cy="4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28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343" y="1238850"/>
            <a:ext cx="9728103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مقدار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در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ماری جواناهای گرفته شده از جاهای مختلف متغییر است و بسته به روش پرورش گیاه، میزان آن از 4/0% تا 20% متغیر است.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یک سیگار معمولی تهیه شده از ماری جوانا حاوی 500 تا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mg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مواد گیاهی می‌باشد، که تقریباً 25 تا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mg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 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50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آن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THC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حشیش صمغی است که از رأس گیاهان گلدار استخراج می‌شود و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غلظت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این صمغ ممکن است که از حد 10% هم بیشتر باشد.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algn="just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روغن حشیش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Hash oil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 غلظت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20% یا بالاتر از آن نیز باشد.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92" t="14230" r="6354" b="14371"/>
          <a:stretch/>
        </p:blipFill>
        <p:spPr>
          <a:xfrm>
            <a:off x="366809" y="4188823"/>
            <a:ext cx="5049923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99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نحوه مصرف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رایجترین روش مصرف ماری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جوانا به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سیگار است.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دود با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عمل دم عمیق وارد ریه می‌شود، و به مدت 15 تا 30 ثانیه در ریه ها نگه داشته می‌شود، تا اثر مستی و منگی حاصل از آن سریع ظاهر شود و یا افزایش یابد.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ممکن است که دیگر مواد توهم زا، چون فنی سیکلیدین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یا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کوکائین، با ماری جوانا مخلوط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شود.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بلعیدن، دومین روش رایج مصرف ماری جوانا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dirty="0" smtClean="0"/>
              <a:t>.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0" y="3620861"/>
            <a:ext cx="2478580" cy="26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3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فارماكولوژی 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يك هيدروكربن شفاف و با وزن ملكولي كم است كه به مقدار زيادي در آب و ليپيد حل مي شود.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حجم توزيع آن شبيه آب است </a:t>
            </a:r>
            <a:r>
              <a:rPr lang="en-US" dirty="0" smtClean="0">
                <a:cs typeface="B Nazanin" panose="00000400000000000000" pitchFamily="2" charset="-78"/>
              </a:rPr>
              <a:t>(0.6 L/Kg)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به پروتئين ها و بافت ها متصل نمي شود و با اتصال ساير عوامل تداخلي ندارد.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از طريق انتشار غير فعال از ميان غشاي ليپيدي معده (20%) و روده ي كوچك (80%) عبور مي كند و در مدت 20-60 دقيقه به پيك غلظتي خود مي رسد.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حذف در غلظت های بالا با کینتیک درجه صفر</a:t>
            </a:r>
          </a:p>
          <a:p>
            <a:pPr algn="r" rtl="1"/>
            <a:endParaRPr lang="fa-IR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62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فارماکولوژی و پاتوفیزیولوژی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اثرات خلقی متعدد با اثر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 رسپتورهای کانابینوئیدی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CB1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گیرنده ها از خانواده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G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پروتئین ها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حقیقت،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از آزاد شدن گروهی از نوروترانسمیترهای گوناگون مانند استیل کولین، دوپامین،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  <a:sym typeface="Symbol" panose="05050102010706020507" pitchFamily="18" charset="2"/>
              </a:rPr>
              <a:t>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-آمینوبوتیریک اسید،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L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- گلوتامات، سروتونین، و نوراپینفرین ممانعت می کند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تعدادی از مشتقات آراشیدونیک اسید به عنوان لیگاندهای درون زاد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CB1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عمل می کنند. از جمله این مشتقات، آراشیدونیل- گلیسرول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 آناندامید است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6242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پراکنش گیرنده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بیشترین تراکم رسپتورهای کانابینوئیدی در کورتکس مخ، خصوصاً در نواحی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پیشانی، مخچه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گانگلیون های بازال، هیپوتالاموسی و هیپوکامپ یافت می‌شود. توزیع اینگونه و تراکم بالای رسپتورهای کانابینوئدی در این بخش ها اثرات برجسته و قابل توجه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بر حافظه، درک و اعمال حرکتی را توجیه می کند.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94874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فارماکوکینتیک</a:t>
            </a:r>
            <a:endParaRPr lang="fa-IR" dirty="0" smtClean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895" y="1774833"/>
            <a:ext cx="10178581" cy="4908996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ظرف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 تا 20 دقیقه غلظت آن در سرم به حداکثر می رسد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بیشترین اثردهی کلینیکی آن پس از 30 دقیقه از سیگار کشیدن بروز می یابد.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میزان فراهمی زیستی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پس از سیگار سنگین 23% تا 27% است؛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پس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سیگار سبک 10 تا 14%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جذب آهسته تر در مصرف خوراکی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 گذر اول کبدی شدید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پروتئین باندینگ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(97 تا 99%)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9056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متابولیسم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بدن ابتدا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THC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به متابولیت های هیدورکسی تبدیل می‌شود، و سپس به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کربوکسیلیک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اسید متابولیزه می‌شود.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متابولیت هیدروکسیله از نظر فارماکولوژی فعال است.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دفع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شکل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کونژوگیت.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5464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سم شناسی </a:t>
            </a:r>
            <a:endParaRPr lang="fa-IR" dirty="0" smtClean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مسمومیت ناشی از مصرف کانابینوئید خفیف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است.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حتی زمانی که دوزهای بالایی از آن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مصرف شود.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اثرات آن معمولاً ماندگار نیست و خطر جانبی به همراه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ندارد (به غیر از موارد خاص).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عمده یافته پس از مصرف مربوط به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CNS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است.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تغییر در ادراک-حافظه-توهم-اضطراب-ترس های بی مورد (حتی در دوز های پایین در افراد بی تجربه).</a:t>
            </a:r>
          </a:p>
          <a:p>
            <a:pPr algn="just" rtl="1">
              <a:lnSpc>
                <a:spcPct val="150000"/>
              </a:lnSpc>
            </a:pP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4700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سم شناسی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عوارضی تنفسی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چون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رینیت، سرفه،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خشکی راه گلو و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برونشیت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حاوی مقادیر زیادی از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tar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تاکی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کاردی سینوسی وابسته به دوز رایج ترین اثر قلبی- عروقی است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افت فشار وضعیتی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 بر سیستم تولید مثل (تغییرات جزیی در مقادیر تستسترون در مردان)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 بر نمو جنین در مطالعات حیوانی</a:t>
            </a:r>
          </a:p>
          <a:p>
            <a:pPr algn="just" rtl="1">
              <a:lnSpc>
                <a:spcPct val="150000"/>
              </a:lnSpc>
            </a:pP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7017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تحمل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dirty="0" smtClean="0">
                <a:cs typeface="B Nazanin" panose="00000400000000000000" pitchFamily="2" charset="-78"/>
              </a:rPr>
              <a:t>وابستگی و تداخلات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بروز تحمل و وابستگی اثبات شده است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وابستگی و اعتیاد به ماری جوانا (مثل  زود رنجی و کج خلقی، بی قراری، اختلالات در خواب، تهوع و اسهال) ممکن است با ترک مصرف ماری جوانا در افرادی که شدیدا و به مقدار زیاد آن را مصرف می کرده اند، مشاهده گردد.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supra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additive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همراه با مصرف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اتانول بر اعمال حرکتی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-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روانی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مصرف همزمان با کوکایین= افزایش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تاکی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کاردی، کاهش زمان شروع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اثرات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کوکایین، افزایش سطح خونی کوکایین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50798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29991"/>
            <a:ext cx="9404723" cy="1400530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تست‌های آزمایشگاهی</a:t>
            </a:r>
            <a:endParaRPr lang="fa-IR" dirty="0" smtClean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78581" cy="419548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اندازه گیری متابولیت ها با کیت های ایمونولوژیک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حد شناسایی کیت های رایج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ng/mL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تایید با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gc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/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ms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تا 5 روز قابل تشخیص در ادرار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تجمع در بافت چربی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راه های منفی شدن تست های آزمایشگاهی وجود دارد!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اندازه گیری تترا هیدروکانابیویرین وجه تشخیص افتراقی با مصرف دارو های سنتزی کانابینویید 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41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متابولیسم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228" y="1357699"/>
            <a:ext cx="8296002" cy="52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متابولیسم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افراد غير الكلي 90% از اكسيداسيون اتانول به استالدئيد توسط </a:t>
            </a:r>
            <a:r>
              <a:rPr lang="en-US" dirty="0" smtClean="0">
                <a:cs typeface="B Nazanin" panose="00000400000000000000" pitchFamily="2" charset="-78"/>
              </a:rPr>
              <a:t> ADH </a:t>
            </a:r>
            <a:r>
              <a:rPr lang="fa-IR" dirty="0" smtClean="0">
                <a:cs typeface="B Nazanin" panose="00000400000000000000" pitchFamily="2" charset="-78"/>
              </a:rPr>
              <a:t>انجام مي گيرد.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 فعاليت </a:t>
            </a:r>
            <a:r>
              <a:rPr lang="en-US" dirty="0" smtClean="0">
                <a:cs typeface="B Nazanin" panose="00000400000000000000" pitchFamily="2" charset="-78"/>
              </a:rPr>
              <a:t>ADH  </a:t>
            </a:r>
            <a:r>
              <a:rPr lang="fa-IR" dirty="0" smtClean="0">
                <a:cs typeface="B Nazanin" panose="00000400000000000000" pitchFamily="2" charset="-78"/>
              </a:rPr>
              <a:t> با مصرف مزمن اتانول تغييري نمي كند.</a:t>
            </a:r>
          </a:p>
          <a:p>
            <a:pPr algn="r" rtl="1"/>
            <a:r>
              <a:rPr lang="en-US" dirty="0" smtClean="0">
                <a:cs typeface="B Nazanin" panose="00000400000000000000" pitchFamily="2" charset="-78"/>
              </a:rPr>
              <a:t>CYP2E1</a:t>
            </a:r>
            <a:r>
              <a:rPr lang="fa-IR" dirty="0" smtClean="0">
                <a:cs typeface="B Nazanin" panose="00000400000000000000" pitchFamily="2" charset="-78"/>
              </a:rPr>
              <a:t> كمتر از 10% در اكسيداسيون اتانول مشاركت دارد.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مشاركت</a:t>
            </a:r>
            <a:r>
              <a:rPr lang="en-US" dirty="0" smtClean="0">
                <a:cs typeface="B Nazanin" panose="00000400000000000000" pitchFamily="2" charset="-78"/>
              </a:rPr>
              <a:t>CYP2E1 </a:t>
            </a:r>
            <a:r>
              <a:rPr lang="fa-IR" dirty="0" smtClean="0">
                <a:cs typeface="B Nazanin" panose="00000400000000000000" pitchFamily="2" charset="-78"/>
              </a:rPr>
              <a:t> در اكسيداسيون اتانول با افزايش غلظت خوني اتانول افزايش مي يابد.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فعاليت </a:t>
            </a:r>
            <a:r>
              <a:rPr lang="en-US" dirty="0" smtClean="0">
                <a:cs typeface="B Nazanin" panose="00000400000000000000" pitchFamily="2" charset="-78"/>
              </a:rPr>
              <a:t>CYP2E1 </a:t>
            </a:r>
            <a:r>
              <a:rPr lang="fa-IR" dirty="0" smtClean="0">
                <a:cs typeface="B Nazanin" panose="00000400000000000000" pitchFamily="2" charset="-78"/>
              </a:rPr>
              <a:t> در مصرف مزمن به طور قابل ملاحظه ايي افزايش مي يابد. 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6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نقش پلی مورفیسم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ADH</a:t>
            </a:r>
            <a:r>
              <a:rPr lang="fa-IR" sz="4000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در متابولیسم اتانول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63" y="2764631"/>
            <a:ext cx="80962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05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2216</TotalTime>
  <Words>3843</Words>
  <Application>Microsoft Office PowerPoint</Application>
  <PresentationFormat>Widescreen</PresentationFormat>
  <Paragraphs>350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B Nazanin</vt:lpstr>
      <vt:lpstr>Calibri</vt:lpstr>
      <vt:lpstr>Cambria Math</vt:lpstr>
      <vt:lpstr>Century Gothic</vt:lpstr>
      <vt:lpstr>Symbol</vt:lpstr>
      <vt:lpstr>Times New Roman</vt:lpstr>
      <vt:lpstr>Wingdings 3</vt:lpstr>
      <vt:lpstr>Ion</vt:lpstr>
      <vt:lpstr>مسمومیت با الکل ها</vt:lpstr>
      <vt:lpstr>PowerPoint Presentation</vt:lpstr>
      <vt:lpstr>اتانول</vt:lpstr>
      <vt:lpstr>PowerPoint Presentation</vt:lpstr>
      <vt:lpstr>میزان مصرف در ایران</vt:lpstr>
      <vt:lpstr>فارماكولوژی </vt:lpstr>
      <vt:lpstr>متابولیسم</vt:lpstr>
      <vt:lpstr>متابولیسم</vt:lpstr>
      <vt:lpstr>نقش پلی مورفیسم ADH در متابولیسم اتانول</vt:lpstr>
      <vt:lpstr>نقش پلی مورفیسم ALDH  در متابولیسم اتانول</vt:lpstr>
      <vt:lpstr>نقش جنسیت در متابولیسم</vt:lpstr>
      <vt:lpstr>اثرات ناشی از اتانول</vt:lpstr>
      <vt:lpstr>تداخل با دیگر دارو ها</vt:lpstr>
      <vt:lpstr>PowerPoint Presentation</vt:lpstr>
      <vt:lpstr>مسمومیت مزمن</vt:lpstr>
      <vt:lpstr>Wet brain syndrome (Wernicke-Korsakoff syndrome)</vt:lpstr>
      <vt:lpstr>اختلال عملکرد اندوکرین </vt:lpstr>
      <vt:lpstr>سرطان زایی</vt:lpstr>
      <vt:lpstr>اثرات جنینی</vt:lpstr>
      <vt:lpstr>مسمومیت حاد</vt:lpstr>
      <vt:lpstr>عوارض قلبی عروقی</vt:lpstr>
      <vt:lpstr>میوپاتی حاد</vt:lpstr>
      <vt:lpstr>اثرات GI</vt:lpstr>
      <vt:lpstr>تشخیص </vt:lpstr>
      <vt:lpstr>درمان</vt:lpstr>
      <vt:lpstr>تحمل, وابستگي و محروميت </vt:lpstr>
      <vt:lpstr>متانول CH3OH</vt:lpstr>
      <vt:lpstr>TOXICOKINETICS/TOXICODYNAMICS</vt:lpstr>
      <vt:lpstr>متابولیسم</vt:lpstr>
      <vt:lpstr>مسمومیت</vt:lpstr>
      <vt:lpstr>سمیت چشمی</vt:lpstr>
      <vt:lpstr>PowerPoint Presentation</vt:lpstr>
      <vt:lpstr>دیگر سمیت ها</vt:lpstr>
      <vt:lpstr>تست های تشخیصی</vt:lpstr>
      <vt:lpstr>درمان</vt:lpstr>
      <vt:lpstr>PowerPoint Presentation</vt:lpstr>
      <vt:lpstr>اتیلن گلیکول</vt:lpstr>
      <vt:lpstr>TOXICOKINETICS/TOXICODYNAMICS</vt:lpstr>
      <vt:lpstr>متابولیسم</vt:lpstr>
      <vt:lpstr>علائم</vt:lpstr>
      <vt:lpstr>درمان</vt:lpstr>
      <vt:lpstr>مسمومیت با اوپیوئید ها</vt:lpstr>
      <vt:lpstr>تاریخچه</vt:lpstr>
      <vt:lpstr>دسته بندی اپيوئيد ها </vt:lpstr>
      <vt:lpstr>گیرنده های اپیوئید</vt:lpstr>
      <vt:lpstr>گیرنده های اپیوئید</vt:lpstr>
      <vt:lpstr>فارماکوکینتیک</vt:lpstr>
      <vt:lpstr>فارماکوکینتیک</vt:lpstr>
      <vt:lpstr>PowerPoint Presentation</vt:lpstr>
      <vt:lpstr>علائم مسمومیت</vt:lpstr>
      <vt:lpstr>اثرات سیستم عصبی مرکزی </vt:lpstr>
      <vt:lpstr>اثرات تنفسی</vt:lpstr>
      <vt:lpstr>تاثیرات قلبی عروقی</vt:lpstr>
      <vt:lpstr>اثرات گوارشی </vt:lpstr>
      <vt:lpstr>درمان</vt:lpstr>
      <vt:lpstr>نالوکسان</vt:lpstr>
      <vt:lpstr>ماری جوانا </vt:lpstr>
      <vt:lpstr>PowerPoint Presentation</vt:lpstr>
      <vt:lpstr>نحوه مصرف</vt:lpstr>
      <vt:lpstr>فارماکولوژی و پاتوفیزیولوژی</vt:lpstr>
      <vt:lpstr>پراکنش گیرنده ها</vt:lpstr>
      <vt:lpstr>فارماکوکینتیک</vt:lpstr>
      <vt:lpstr>متابولیسم</vt:lpstr>
      <vt:lpstr>سم شناسی </vt:lpstr>
      <vt:lpstr>سم شناسی</vt:lpstr>
      <vt:lpstr>تحمل، وابستگی و تداخلات</vt:lpstr>
      <vt:lpstr>تست‌های آزمایشگاهی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aghazadeh</dc:creator>
  <cp:lastModifiedBy>Alireza</cp:lastModifiedBy>
  <cp:revision>148</cp:revision>
  <dcterms:created xsi:type="dcterms:W3CDTF">2024-06-08T08:09:04Z</dcterms:created>
  <dcterms:modified xsi:type="dcterms:W3CDTF">2024-09-21T10:49:46Z</dcterms:modified>
</cp:coreProperties>
</file>